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410" r:id="rId3"/>
    <p:sldId id="440" r:id="rId5"/>
    <p:sldId id="412" r:id="rId6"/>
    <p:sldId id="422" r:id="rId7"/>
    <p:sldId id="413" r:id="rId8"/>
    <p:sldId id="428" r:id="rId9"/>
    <p:sldId id="417" r:id="rId10"/>
    <p:sldId id="420" r:id="rId11"/>
    <p:sldId id="431" r:id="rId12"/>
    <p:sldId id="419" r:id="rId13"/>
    <p:sldId id="432" r:id="rId14"/>
    <p:sldId id="433" r:id="rId15"/>
  </p:sldIdLst>
  <p:sldSz cx="12192000" cy="6858000"/>
  <p:notesSz cx="6858000" cy="9144000"/>
  <p:embeddedFontLst>
    <p:embeddedFont>
      <p:font typeface="等线" panose="02010600030101010101" pitchFamily="2" charset="-122"/>
      <p:regular r:id="rId19"/>
    </p:embeddedFont>
    <p:embeddedFont>
      <p:font typeface="字魂181号-飞驰标题体" panose="00000500000000000000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24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20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B511C-512F-4188-96D6-D4975D05E1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91FA-57B2-4558-B8B4-E378A01AF8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DB403-7042-F841-A1CD-BA6E41DB9AE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C54B1-045F-43B3-BA26-8CCA5E81C2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FFACF-80B7-4EAB-8C72-50393F8DE5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FFACF-80B7-4EAB-8C72-50393F8DE5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FFACF-80B7-4EAB-8C72-50393F8DE5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4DE39-2301-40B8-8358-457DBFE7A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69DD-3405-444D-90A5-C04BD556653A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5875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8.xml"/><Relationship Id="rId22" Type="http://schemas.openxmlformats.org/officeDocument/2006/relationships/image" Target="../media/image10.jpeg"/><Relationship Id="rId21" Type="http://schemas.openxmlformats.org/officeDocument/2006/relationships/tags" Target="../tags/tag17.xml"/><Relationship Id="rId20" Type="http://schemas.openxmlformats.org/officeDocument/2006/relationships/image" Target="../media/image9.jpeg"/><Relationship Id="rId2" Type="http://schemas.openxmlformats.org/officeDocument/2006/relationships/tags" Target="../tags/tag4.xml"/><Relationship Id="rId19" Type="http://schemas.openxmlformats.org/officeDocument/2006/relationships/tags" Target="../tags/tag16.xml"/><Relationship Id="rId18" Type="http://schemas.openxmlformats.org/officeDocument/2006/relationships/image" Target="../media/image8.jpeg"/><Relationship Id="rId17" Type="http://schemas.openxmlformats.org/officeDocument/2006/relationships/tags" Target="../tags/tag15.xml"/><Relationship Id="rId16" Type="http://schemas.openxmlformats.org/officeDocument/2006/relationships/image" Target="../media/image7.jpeg"/><Relationship Id="rId15" Type="http://schemas.openxmlformats.org/officeDocument/2006/relationships/tags" Target="../tags/tag14.xml"/><Relationship Id="rId14" Type="http://schemas.openxmlformats.org/officeDocument/2006/relationships/image" Target="../media/image6.jpe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image" Target="../media/image5.jpeg"/><Relationship Id="rId10" Type="http://schemas.openxmlformats.org/officeDocument/2006/relationships/tags" Target="../tags/tag1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78870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44995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478280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魔</a:t>
            </a:r>
            <a:endParaRPr lang="zh-CN" altLang="en-US" sz="11500" spc="300" dirty="0">
              <a:gradFill>
                <a:gsLst>
                  <a:gs pos="0">
                    <a:srgbClr val="010A11"/>
                  </a:gs>
                  <a:gs pos="53000">
                    <a:schemeClr val="bg1"/>
                  </a:gs>
                </a:gsLst>
                <a:lin ang="12060000" scaled="0"/>
              </a:gradFill>
              <a:latin typeface="字魂181号-飞驰标题体" panose="00000500000000000000" charset="-122"/>
              <a:ea typeface="字魂181号-飞驰标题体" panose="00000500000000000000" charset="-122"/>
              <a:cs typeface="汉仪长宋简" panose="02010609000101010101" charset="-122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2822575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方</a:t>
            </a:r>
            <a:endParaRPr lang="zh-CN" altLang="en-US" sz="11500" spc="300" dirty="0">
              <a:gradFill>
                <a:gsLst>
                  <a:gs pos="0">
                    <a:srgbClr val="010A11"/>
                  </a:gs>
                  <a:gs pos="53000">
                    <a:schemeClr val="bg1"/>
                  </a:gs>
                </a:gsLst>
                <a:lin ang="12060000" scaled="0"/>
              </a:gradFill>
              <a:latin typeface="字魂181号-飞驰标题体" panose="00000500000000000000" charset="-122"/>
              <a:ea typeface="字魂181号-飞驰标题体" panose="00000500000000000000" charset="-122"/>
              <a:cs typeface="汉仪长宋简" panose="02010609000101010101" charset="-122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4095115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原</a:t>
            </a:r>
            <a:endParaRPr lang="zh-CN" altLang="en-US" sz="11500" spc="300" dirty="0">
              <a:gradFill>
                <a:gsLst>
                  <a:gs pos="0">
                    <a:srgbClr val="010A11"/>
                  </a:gs>
                  <a:gs pos="53000">
                    <a:schemeClr val="bg1"/>
                  </a:gs>
                </a:gsLst>
                <a:lin ang="12060000" scaled="0"/>
              </a:gradFill>
              <a:latin typeface="字魂181号-飞驰标题体" panose="00000500000000000000" charset="-122"/>
              <a:ea typeface="字魂181号-飞驰标题体" panose="00000500000000000000" charset="-122"/>
              <a:cs typeface="汉仪长宋简" panose="02010609000101010101" charset="-122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5511800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理</a:t>
            </a:r>
            <a:endParaRPr lang="zh-CN" altLang="en-US" sz="11500" spc="300" dirty="0">
              <a:gradFill>
                <a:gsLst>
                  <a:gs pos="0">
                    <a:srgbClr val="010A11"/>
                  </a:gs>
                  <a:gs pos="53000">
                    <a:schemeClr val="bg1"/>
                  </a:gs>
                </a:gsLst>
                <a:lin ang="12060000" scaled="0"/>
              </a:gradFill>
              <a:latin typeface="字魂181号-飞驰标题体" panose="00000500000000000000" charset="-122"/>
              <a:ea typeface="字魂181号-飞驰标题体" panose="00000500000000000000" charset="-122"/>
              <a:cs typeface="汉仪长宋简" panose="02010609000101010101" charset="-122"/>
            </a:endParaRPr>
          </a:p>
        </p:txBody>
      </p:sp>
      <p:sp>
        <p:nvSpPr>
          <p:cNvPr id="27" name="5"/>
          <p:cNvSpPr txBox="1">
            <a:spLocks noChangeArrowheads="1"/>
          </p:cNvSpPr>
          <p:nvPr/>
        </p:nvSpPr>
        <p:spPr bwMode="auto">
          <a:xfrm>
            <a:off x="3787140" y="4161155"/>
            <a:ext cx="2133600" cy="311150"/>
          </a:xfrm>
          <a:prstGeom prst="rect">
            <a:avLst/>
          </a:prstGeom>
          <a:solidFill>
            <a:srgbClr val="2886AA"/>
          </a:solidFill>
          <a:ln>
            <a:noFill/>
          </a:ln>
          <a:effectLst/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400" b="0" dirty="0">
              <a:solidFill>
                <a:schemeClr val="bg1"/>
              </a:solidFill>
              <a:latin typeface="+mn-lt"/>
              <a:ea typeface="等线" panose="02010600030101010101" pitchFamily="2" charset="-122"/>
              <a:cs typeface="+mn-ea"/>
              <a:sym typeface="+mn-lt"/>
            </a:endParaRPr>
          </a:p>
          <a:p>
            <a:pPr algn="l"/>
            <a:r>
              <a:rPr lang="zh-CN" altLang="en-US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汇报人：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周正佳</a:t>
            </a:r>
            <a:endParaRPr lang="zh-CN" sz="1400" b="1" dirty="0"/>
          </a:p>
          <a:p>
            <a:pPr algn="l"/>
            <a:endParaRPr lang="zh-CN" altLang="en-US" sz="1400" b="0" dirty="0">
              <a:solidFill>
                <a:schemeClr val="bg1"/>
              </a:solidFill>
              <a:latin typeface="+mn-lt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8" name="4"/>
          <p:cNvSpPr txBox="1">
            <a:spLocks noChangeArrowheads="1"/>
          </p:cNvSpPr>
          <p:nvPr/>
        </p:nvSpPr>
        <p:spPr bwMode="auto">
          <a:xfrm>
            <a:off x="6196965" y="4162028"/>
            <a:ext cx="1320739" cy="310734"/>
          </a:xfrm>
          <a:prstGeom prst="rect">
            <a:avLst/>
          </a:prstGeom>
          <a:solidFill>
            <a:srgbClr val="2886AA"/>
          </a:solidFill>
          <a:ln>
            <a:noFill/>
          </a:ln>
          <a:effectLst/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日   期：</a:t>
            </a:r>
            <a:r>
              <a:rPr lang="en-US" altLang="zh-CN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7.14</a:t>
            </a:r>
            <a:endParaRPr lang="en-US" altLang="zh-CN" sz="1400" b="0" dirty="0">
              <a:solidFill>
                <a:schemeClr val="bg1"/>
              </a:solidFill>
              <a:latin typeface="+mn-lt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http://photo-static-api.fotomore.com/creative/vcg/400/version23/VCG41185277360.jpg?uid=386&amp;timestamp=1720945970&amp;sign=6357b3bf0563a1f6f4eb3a4f77122045" descr="&amp;pky140_sjzg_VCG41185277360_sjzg_VCG41185277360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324225"/>
            <a:ext cx="3620770" cy="3620770"/>
          </a:xfrm>
          <a:prstGeom prst="rect">
            <a:avLst/>
          </a:prstGeom>
        </p:spPr>
      </p:pic>
      <p:sp>
        <p:nvSpPr>
          <p:cNvPr id="3" name="PA_文本框 6"/>
          <p:cNvSpPr txBox="1"/>
          <p:nvPr>
            <p:custDataLst>
              <p:tags r:id="rId4"/>
            </p:custDataLst>
          </p:nvPr>
        </p:nvSpPr>
        <p:spPr>
          <a:xfrm>
            <a:off x="-905193" y="5825160"/>
            <a:ext cx="5431155" cy="22396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5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000">
        <p:dissolve/>
      </p:transition>
    </mc:Choice>
    <mc:Fallback>
      <p:transition spd="slow" advTm="8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42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12" grpId="1"/>
      <p:bldP spid="22" grpId="0"/>
      <p:bldP spid="21" grpId="1"/>
      <p:bldP spid="23" grpId="0"/>
      <p:bldP spid="22" grpId="1"/>
      <p:bldP spid="23" grpId="1"/>
      <p:bldP spid="27" grpId="0" animBg="1" uiExpand="1" build="p"/>
      <p:bldP spid="27" grpId="1" animBg="1"/>
      <p:bldP spid="27" grpId="2" animBg="1"/>
      <p:bldP spid="28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671185" y="4796790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670917" y="3234285"/>
            <a:ext cx="152400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打乱中心块</a:t>
            </a:r>
            <a:endParaRPr lang="en-US" altLang="zh-CN" sz="2400" dirty="0"/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zh-CN" altLang="en-US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28" name="直接连接符 87"/>
          <p:cNvCxnSpPr/>
          <p:nvPr/>
        </p:nvCxnSpPr>
        <p:spPr>
          <a:xfrm>
            <a:off x="6045518" y="3763645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7"/>
          <p:cNvSpPr>
            <a:spLocks noEditPoints="1"/>
          </p:cNvSpPr>
          <p:nvPr/>
        </p:nvSpPr>
        <p:spPr bwMode="auto">
          <a:xfrm>
            <a:off x="6038533" y="2618105"/>
            <a:ext cx="497205" cy="501015"/>
          </a:xfrm>
          <a:custGeom>
            <a:avLst/>
            <a:gdLst>
              <a:gd name="T0" fmla="*/ 2 w 68"/>
              <a:gd name="T1" fmla="*/ 0 h 68"/>
              <a:gd name="T2" fmla="*/ 0 w 68"/>
              <a:gd name="T3" fmla="*/ 66 h 68"/>
              <a:gd name="T4" fmla="*/ 65 w 68"/>
              <a:gd name="T5" fmla="*/ 68 h 68"/>
              <a:gd name="T6" fmla="*/ 68 w 68"/>
              <a:gd name="T7" fmla="*/ 3 h 68"/>
              <a:gd name="T8" fmla="*/ 17 w 68"/>
              <a:gd name="T9" fmla="*/ 63 h 68"/>
              <a:gd name="T10" fmla="*/ 5 w 68"/>
              <a:gd name="T11" fmla="*/ 63 h 68"/>
              <a:gd name="T12" fmla="*/ 9 w 68"/>
              <a:gd name="T13" fmla="*/ 58 h 68"/>
              <a:gd name="T14" fmla="*/ 9 w 68"/>
              <a:gd name="T15" fmla="*/ 53 h 68"/>
              <a:gd name="T16" fmla="*/ 5 w 68"/>
              <a:gd name="T17" fmla="*/ 44 h 68"/>
              <a:gd name="T18" fmla="*/ 11 w 68"/>
              <a:gd name="T19" fmla="*/ 41 h 68"/>
              <a:gd name="T20" fmla="*/ 5 w 68"/>
              <a:gd name="T21" fmla="*/ 39 h 68"/>
              <a:gd name="T22" fmla="*/ 9 w 68"/>
              <a:gd name="T23" fmla="*/ 30 h 68"/>
              <a:gd name="T24" fmla="*/ 9 w 68"/>
              <a:gd name="T25" fmla="*/ 25 h 68"/>
              <a:gd name="T26" fmla="*/ 5 w 68"/>
              <a:gd name="T27" fmla="*/ 16 h 68"/>
              <a:gd name="T28" fmla="*/ 11 w 68"/>
              <a:gd name="T29" fmla="*/ 13 h 68"/>
              <a:gd name="T30" fmla="*/ 5 w 68"/>
              <a:gd name="T31" fmla="*/ 10 h 68"/>
              <a:gd name="T32" fmla="*/ 17 w 68"/>
              <a:gd name="T33" fmla="*/ 5 h 68"/>
              <a:gd name="T34" fmla="*/ 63 w 68"/>
              <a:gd name="T35" fmla="*/ 63 h 68"/>
              <a:gd name="T36" fmla="*/ 20 w 68"/>
              <a:gd name="T37" fmla="*/ 63 h 68"/>
              <a:gd name="T38" fmla="*/ 63 w 68"/>
              <a:gd name="T39" fmla="*/ 5 h 68"/>
              <a:gd name="T40" fmla="*/ 31 w 68"/>
              <a:gd name="T41" fmla="*/ 49 h 68"/>
              <a:gd name="T42" fmla="*/ 52 w 68"/>
              <a:gd name="T43" fmla="*/ 49 h 68"/>
              <a:gd name="T44" fmla="*/ 54 w 68"/>
              <a:gd name="T45" fmla="*/ 46 h 68"/>
              <a:gd name="T46" fmla="*/ 51 w 68"/>
              <a:gd name="T47" fmla="*/ 40 h 68"/>
              <a:gd name="T48" fmla="*/ 48 w 68"/>
              <a:gd name="T49" fmla="*/ 38 h 68"/>
              <a:gd name="T50" fmla="*/ 51 w 68"/>
              <a:gd name="T51" fmla="*/ 30 h 68"/>
              <a:gd name="T52" fmla="*/ 41 w 68"/>
              <a:gd name="T53" fmla="*/ 21 h 68"/>
              <a:gd name="T54" fmla="*/ 31 w 68"/>
              <a:gd name="T55" fmla="*/ 30 h 68"/>
              <a:gd name="T56" fmla="*/ 35 w 68"/>
              <a:gd name="T57" fmla="*/ 38 h 68"/>
              <a:gd name="T58" fmla="*/ 30 w 68"/>
              <a:gd name="T59" fmla="*/ 42 h 68"/>
              <a:gd name="T60" fmla="*/ 29 w 68"/>
              <a:gd name="T61" fmla="*/ 48 h 68"/>
              <a:gd name="T62" fmla="*/ 37 w 68"/>
              <a:gd name="T63" fmla="*/ 26 h 68"/>
              <a:gd name="T64" fmla="*/ 41 w 68"/>
              <a:gd name="T65" fmla="*/ 24 h 68"/>
              <a:gd name="T66" fmla="*/ 48 w 68"/>
              <a:gd name="T67" fmla="*/ 30 h 68"/>
              <a:gd name="T68" fmla="*/ 41 w 68"/>
              <a:gd name="T69" fmla="*/ 37 h 68"/>
              <a:gd name="T70" fmla="*/ 37 w 68"/>
              <a:gd name="T71" fmla="*/ 35 h 68"/>
              <a:gd name="T72" fmla="*/ 37 w 68"/>
              <a:gd name="T73" fmla="*/ 26 h 68"/>
              <a:gd name="T74" fmla="*/ 32 w 68"/>
              <a:gd name="T75" fmla="*/ 46 h 68"/>
              <a:gd name="T76" fmla="*/ 34 w 68"/>
              <a:gd name="T77" fmla="*/ 42 h 68"/>
              <a:gd name="T78" fmla="*/ 45 w 68"/>
              <a:gd name="T79" fmla="*/ 40 h 68"/>
              <a:gd name="T80" fmla="*/ 49 w 68"/>
              <a:gd name="T81" fmla="*/ 42 h 68"/>
              <a:gd name="T82" fmla="*/ 51 w 68"/>
              <a:gd name="T83" fmla="*/ 46 h 68"/>
              <a:gd name="T84" fmla="*/ 32 w 68"/>
              <a:gd name="T85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" h="68">
                <a:moveTo>
                  <a:pt x="6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7" y="68"/>
                  <a:pt x="68" y="67"/>
                  <a:pt x="68" y="66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1"/>
                  <a:pt x="67" y="0"/>
                  <a:pt x="65" y="0"/>
                </a:cubicBezTo>
                <a:close/>
                <a:moveTo>
                  <a:pt x="17" y="63"/>
                </a:moveTo>
                <a:cubicBezTo>
                  <a:pt x="17" y="63"/>
                  <a:pt x="17" y="63"/>
                  <a:pt x="17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9" y="58"/>
                  <a:pt x="9" y="58"/>
                  <a:pt x="9" y="58"/>
                </a:cubicBezTo>
                <a:cubicBezTo>
                  <a:pt x="10" y="58"/>
                  <a:pt x="11" y="57"/>
                  <a:pt x="11" y="55"/>
                </a:cubicBezTo>
                <a:cubicBezTo>
                  <a:pt x="11" y="54"/>
                  <a:pt x="10" y="53"/>
                  <a:pt x="9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44"/>
                  <a:pt x="5" y="44"/>
                  <a:pt x="5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10" y="44"/>
                  <a:pt x="11" y="43"/>
                  <a:pt x="11" y="41"/>
                </a:cubicBezTo>
                <a:cubicBezTo>
                  <a:pt x="11" y="40"/>
                  <a:pt x="10" y="39"/>
                  <a:pt x="9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30"/>
                  <a:pt x="5" y="30"/>
                  <a:pt x="5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10" y="30"/>
                  <a:pt x="11" y="29"/>
                  <a:pt x="11" y="27"/>
                </a:cubicBezTo>
                <a:cubicBezTo>
                  <a:pt x="11" y="26"/>
                  <a:pt x="10" y="25"/>
                  <a:pt x="9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16"/>
                  <a:pt x="5" y="16"/>
                  <a:pt x="5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6"/>
                  <a:pt x="11" y="15"/>
                  <a:pt x="11" y="13"/>
                </a:cubicBezTo>
                <a:cubicBezTo>
                  <a:pt x="11" y="12"/>
                  <a:pt x="10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5"/>
                  <a:pt x="5" y="5"/>
                  <a:pt x="5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3"/>
                  <a:pt x="17" y="63"/>
                  <a:pt x="17" y="63"/>
                </a:cubicBezTo>
                <a:close/>
                <a:moveTo>
                  <a:pt x="63" y="63"/>
                </a:moveTo>
                <a:cubicBezTo>
                  <a:pt x="63" y="63"/>
                  <a:pt x="63" y="63"/>
                  <a:pt x="63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5"/>
                  <a:pt x="20" y="5"/>
                  <a:pt x="20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63"/>
                  <a:pt x="63" y="63"/>
                  <a:pt x="63" y="63"/>
                </a:cubicBezTo>
                <a:close/>
                <a:moveTo>
                  <a:pt x="31" y="49"/>
                </a:moveTo>
                <a:cubicBezTo>
                  <a:pt x="31" y="49"/>
                  <a:pt x="31" y="49"/>
                  <a:pt x="3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4" y="49"/>
                  <a:pt x="54" y="48"/>
                </a:cubicBezTo>
                <a:cubicBezTo>
                  <a:pt x="54" y="46"/>
                  <a:pt x="54" y="46"/>
                  <a:pt x="54" y="46"/>
                </a:cubicBezTo>
                <a:cubicBezTo>
                  <a:pt x="54" y="44"/>
                  <a:pt x="53" y="43"/>
                  <a:pt x="53" y="42"/>
                </a:cubicBezTo>
                <a:cubicBezTo>
                  <a:pt x="53" y="41"/>
                  <a:pt x="52" y="40"/>
                  <a:pt x="51" y="40"/>
                </a:cubicBezTo>
                <a:cubicBezTo>
                  <a:pt x="50" y="39"/>
                  <a:pt x="50" y="38"/>
                  <a:pt x="48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8" y="37"/>
                  <a:pt x="48" y="37"/>
                  <a:pt x="48" y="37"/>
                </a:cubicBezTo>
                <a:cubicBezTo>
                  <a:pt x="50" y="36"/>
                  <a:pt x="51" y="33"/>
                  <a:pt x="51" y="30"/>
                </a:cubicBezTo>
                <a:cubicBezTo>
                  <a:pt x="51" y="28"/>
                  <a:pt x="50" y="25"/>
                  <a:pt x="48" y="23"/>
                </a:cubicBezTo>
                <a:cubicBezTo>
                  <a:pt x="47" y="22"/>
                  <a:pt x="44" y="21"/>
                  <a:pt x="41" y="21"/>
                </a:cubicBezTo>
                <a:cubicBezTo>
                  <a:pt x="39" y="21"/>
                  <a:pt x="36" y="22"/>
                  <a:pt x="34" y="23"/>
                </a:cubicBezTo>
                <a:cubicBezTo>
                  <a:pt x="33" y="25"/>
                  <a:pt x="31" y="28"/>
                  <a:pt x="31" y="30"/>
                </a:cubicBezTo>
                <a:cubicBezTo>
                  <a:pt x="31" y="33"/>
                  <a:pt x="33" y="36"/>
                  <a:pt x="34" y="37"/>
                </a:cubicBezTo>
                <a:cubicBezTo>
                  <a:pt x="35" y="38"/>
                  <a:pt x="35" y="38"/>
                  <a:pt x="35" y="38"/>
                </a:cubicBezTo>
                <a:cubicBezTo>
                  <a:pt x="33" y="38"/>
                  <a:pt x="32" y="39"/>
                  <a:pt x="32" y="40"/>
                </a:cubicBezTo>
                <a:cubicBezTo>
                  <a:pt x="31" y="40"/>
                  <a:pt x="30" y="41"/>
                  <a:pt x="30" y="42"/>
                </a:cubicBezTo>
                <a:cubicBezTo>
                  <a:pt x="29" y="43"/>
                  <a:pt x="29" y="44"/>
                  <a:pt x="29" y="46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49"/>
                  <a:pt x="30" y="49"/>
                  <a:pt x="31" y="49"/>
                </a:cubicBezTo>
                <a:close/>
                <a:moveTo>
                  <a:pt x="37" y="26"/>
                </a:moveTo>
                <a:cubicBezTo>
                  <a:pt x="37" y="26"/>
                  <a:pt x="37" y="26"/>
                  <a:pt x="37" y="26"/>
                </a:cubicBezTo>
                <a:cubicBezTo>
                  <a:pt x="38" y="24"/>
                  <a:pt x="40" y="24"/>
                  <a:pt x="41" y="24"/>
                </a:cubicBezTo>
                <a:cubicBezTo>
                  <a:pt x="43" y="24"/>
                  <a:pt x="45" y="24"/>
                  <a:pt x="46" y="26"/>
                </a:cubicBezTo>
                <a:cubicBezTo>
                  <a:pt x="47" y="27"/>
                  <a:pt x="48" y="29"/>
                  <a:pt x="48" y="30"/>
                </a:cubicBezTo>
                <a:cubicBezTo>
                  <a:pt x="48" y="32"/>
                  <a:pt x="47" y="34"/>
                  <a:pt x="46" y="35"/>
                </a:cubicBezTo>
                <a:cubicBezTo>
                  <a:pt x="45" y="36"/>
                  <a:pt x="43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7"/>
                  <a:pt x="38" y="36"/>
                  <a:pt x="37" y="35"/>
                </a:cubicBezTo>
                <a:cubicBezTo>
                  <a:pt x="35" y="34"/>
                  <a:pt x="35" y="32"/>
                  <a:pt x="35" y="30"/>
                </a:cubicBezTo>
                <a:cubicBezTo>
                  <a:pt x="35" y="29"/>
                  <a:pt x="35" y="27"/>
                  <a:pt x="37" y="26"/>
                </a:cubicBezTo>
                <a:close/>
                <a:moveTo>
                  <a:pt x="32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5"/>
                  <a:pt x="32" y="44"/>
                  <a:pt x="33" y="44"/>
                </a:cubicBezTo>
                <a:cubicBezTo>
                  <a:pt x="33" y="43"/>
                  <a:pt x="33" y="42"/>
                  <a:pt x="34" y="42"/>
                </a:cubicBezTo>
                <a:cubicBezTo>
                  <a:pt x="35" y="41"/>
                  <a:pt x="36" y="40"/>
                  <a:pt x="37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6" y="40"/>
                  <a:pt x="47" y="40"/>
                  <a:pt x="47" y="41"/>
                </a:cubicBezTo>
                <a:cubicBezTo>
                  <a:pt x="48" y="41"/>
                  <a:pt x="49" y="41"/>
                  <a:pt x="49" y="42"/>
                </a:cubicBezTo>
                <a:cubicBezTo>
                  <a:pt x="49" y="42"/>
                  <a:pt x="50" y="43"/>
                  <a:pt x="50" y="44"/>
                </a:cubicBezTo>
                <a:cubicBezTo>
                  <a:pt x="50" y="44"/>
                  <a:pt x="51" y="45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32" y="46"/>
                  <a:pt x="32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80125" y="476821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89238" y="4770120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978150" y="3256915"/>
            <a:ext cx="1737995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24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转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en-US" altLang="zh-CN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43" name="直接连接符 95"/>
          <p:cNvCxnSpPr/>
          <p:nvPr/>
        </p:nvCxnSpPr>
        <p:spPr>
          <a:xfrm>
            <a:off x="3163570" y="3736975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198178" y="474154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59850" y="4787900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8056880" y="3260090"/>
            <a:ext cx="3975100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任意的两个操作的组合</a:t>
            </a:r>
            <a:endParaRPr lang="zh-CN" altLang="en-US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zh-CN" altLang="en-US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48" name="直接连接符 102"/>
          <p:cNvCxnSpPr/>
          <p:nvPr/>
        </p:nvCxnSpPr>
        <p:spPr>
          <a:xfrm>
            <a:off x="9334183" y="3754755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368790" y="475932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0" name="4"/>
          <p:cNvSpPr>
            <a:spLocks noEditPoints="1"/>
          </p:cNvSpPr>
          <p:nvPr/>
        </p:nvSpPr>
        <p:spPr bwMode="auto">
          <a:xfrm>
            <a:off x="3183890" y="2582863"/>
            <a:ext cx="442595" cy="518160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1" name="6"/>
          <p:cNvSpPr>
            <a:spLocks noEditPoints="1"/>
          </p:cNvSpPr>
          <p:nvPr/>
        </p:nvSpPr>
        <p:spPr bwMode="auto">
          <a:xfrm>
            <a:off x="9342755" y="2583180"/>
            <a:ext cx="466090" cy="535940"/>
          </a:xfrm>
          <a:custGeom>
            <a:avLst/>
            <a:gdLst>
              <a:gd name="T0" fmla="*/ 11 w 61"/>
              <a:gd name="T1" fmla="*/ 8 h 70"/>
              <a:gd name="T2" fmla="*/ 6 w 61"/>
              <a:gd name="T3" fmla="*/ 6 h 70"/>
              <a:gd name="T4" fmla="*/ 11 w 61"/>
              <a:gd name="T5" fmla="*/ 5 h 70"/>
              <a:gd name="T6" fmla="*/ 61 w 61"/>
              <a:gd name="T7" fmla="*/ 2 h 70"/>
              <a:gd name="T8" fmla="*/ 11 w 61"/>
              <a:gd name="T9" fmla="*/ 0 h 70"/>
              <a:gd name="T10" fmla="*/ 0 w 61"/>
              <a:gd name="T11" fmla="*/ 6 h 70"/>
              <a:gd name="T12" fmla="*/ 4 w 61"/>
              <a:gd name="T13" fmla="*/ 69 h 70"/>
              <a:gd name="T14" fmla="*/ 59 w 61"/>
              <a:gd name="T15" fmla="*/ 70 h 70"/>
              <a:gd name="T16" fmla="*/ 61 w 61"/>
              <a:gd name="T17" fmla="*/ 10 h 70"/>
              <a:gd name="T18" fmla="*/ 56 w 61"/>
              <a:gd name="T19" fmla="*/ 65 h 70"/>
              <a:gd name="T20" fmla="*/ 11 w 61"/>
              <a:gd name="T21" fmla="*/ 65 h 70"/>
              <a:gd name="T22" fmla="*/ 6 w 61"/>
              <a:gd name="T23" fmla="*/ 64 h 70"/>
              <a:gd name="T24" fmla="*/ 11 w 61"/>
              <a:gd name="T25" fmla="*/ 13 h 70"/>
              <a:gd name="T26" fmla="*/ 56 w 61"/>
              <a:gd name="T27" fmla="*/ 65 h 70"/>
              <a:gd name="T28" fmla="*/ 17 w 61"/>
              <a:gd name="T29" fmla="*/ 48 h 70"/>
              <a:gd name="T30" fmla="*/ 21 w 61"/>
              <a:gd name="T31" fmla="*/ 56 h 70"/>
              <a:gd name="T32" fmla="*/ 33 w 61"/>
              <a:gd name="T33" fmla="*/ 63 h 70"/>
              <a:gd name="T34" fmla="*/ 45 w 61"/>
              <a:gd name="T35" fmla="*/ 58 h 70"/>
              <a:gd name="T36" fmla="*/ 49 w 61"/>
              <a:gd name="T37" fmla="*/ 48 h 70"/>
              <a:gd name="T38" fmla="*/ 43 w 61"/>
              <a:gd name="T39" fmla="*/ 24 h 70"/>
              <a:gd name="T40" fmla="*/ 43 w 61"/>
              <a:gd name="T41" fmla="*/ 24 h 70"/>
              <a:gd name="T42" fmla="*/ 28 w 61"/>
              <a:gd name="T43" fmla="*/ 20 h 70"/>
              <a:gd name="T44" fmla="*/ 22 w 61"/>
              <a:gd name="T45" fmla="*/ 39 h 70"/>
              <a:gd name="T46" fmla="*/ 22 w 61"/>
              <a:gd name="T47" fmla="*/ 38 h 70"/>
              <a:gd name="T48" fmla="*/ 14 w 61"/>
              <a:gd name="T49" fmla="*/ 43 h 70"/>
              <a:gd name="T50" fmla="*/ 19 w 61"/>
              <a:gd name="T51" fmla="*/ 40 h 70"/>
              <a:gd name="T52" fmla="*/ 21 w 61"/>
              <a:gd name="T53" fmla="*/ 44 h 70"/>
              <a:gd name="T54" fmla="*/ 25 w 61"/>
              <a:gd name="T55" fmla="*/ 24 h 70"/>
              <a:gd name="T56" fmla="*/ 27 w 61"/>
              <a:gd name="T57" fmla="*/ 37 h 70"/>
              <a:gd name="T58" fmla="*/ 31 w 61"/>
              <a:gd name="T59" fmla="*/ 21 h 70"/>
              <a:gd name="T60" fmla="*/ 33 w 61"/>
              <a:gd name="T61" fmla="*/ 37 h 70"/>
              <a:gd name="T62" fmla="*/ 37 w 61"/>
              <a:gd name="T63" fmla="*/ 24 h 70"/>
              <a:gd name="T64" fmla="*/ 39 w 61"/>
              <a:gd name="T65" fmla="*/ 24 h 70"/>
              <a:gd name="T66" fmla="*/ 43 w 61"/>
              <a:gd name="T67" fmla="*/ 37 h 70"/>
              <a:gd name="T68" fmla="*/ 45 w 61"/>
              <a:gd name="T69" fmla="*/ 27 h 70"/>
              <a:gd name="T70" fmla="*/ 45 w 61"/>
              <a:gd name="T71" fmla="*/ 52 h 70"/>
              <a:gd name="T72" fmla="*/ 40 w 61"/>
              <a:gd name="T73" fmla="*/ 58 h 70"/>
              <a:gd name="T74" fmla="*/ 26 w 61"/>
              <a:gd name="T75" fmla="*/ 56 h 70"/>
              <a:gd name="T76" fmla="*/ 24 w 61"/>
              <a:gd name="T77" fmla="*/ 54 h 70"/>
              <a:gd name="T78" fmla="*/ 19 w 61"/>
              <a:gd name="T79" fmla="*/ 46 h 70"/>
              <a:gd name="T80" fmla="*/ 19 w 61"/>
              <a:gd name="T81" fmla="*/ 4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1" h="70">
                <a:moveTo>
                  <a:pt x="59" y="8"/>
                </a:move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8" y="7"/>
                  <a:pt x="7" y="7"/>
                </a:cubicBezTo>
                <a:cubicBezTo>
                  <a:pt x="6" y="6"/>
                  <a:pt x="6" y="6"/>
                  <a:pt x="6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9" y="5"/>
                  <a:pt x="11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60" y="5"/>
                  <a:pt x="61" y="4"/>
                  <a:pt x="61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2" y="2"/>
                  <a:pt x="1" y="4"/>
                  <a:pt x="0" y="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9"/>
                </a:cubicBezTo>
                <a:cubicBezTo>
                  <a:pt x="6" y="70"/>
                  <a:pt x="9" y="70"/>
                  <a:pt x="11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0"/>
                  <a:pt x="61" y="69"/>
                  <a:pt x="61" y="68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9"/>
                  <a:pt x="60" y="8"/>
                  <a:pt x="59" y="8"/>
                </a:cubicBezTo>
                <a:close/>
                <a:moveTo>
                  <a:pt x="56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5"/>
                  <a:pt x="8" y="64"/>
                  <a:pt x="7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3"/>
                  <a:pt x="9" y="13"/>
                  <a:pt x="11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17" y="48"/>
                </a:move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7"/>
                  <a:pt x="23" y="58"/>
                  <a:pt x="24" y="59"/>
                </a:cubicBezTo>
                <a:cubicBezTo>
                  <a:pt x="26" y="61"/>
                  <a:pt x="29" y="62"/>
                  <a:pt x="33" y="63"/>
                </a:cubicBezTo>
                <a:cubicBezTo>
                  <a:pt x="36" y="63"/>
                  <a:pt x="39" y="62"/>
                  <a:pt x="42" y="60"/>
                </a:cubicBezTo>
                <a:cubicBezTo>
                  <a:pt x="43" y="60"/>
                  <a:pt x="44" y="59"/>
                  <a:pt x="45" y="58"/>
                </a:cubicBezTo>
                <a:cubicBezTo>
                  <a:pt x="46" y="57"/>
                  <a:pt x="47" y="55"/>
                  <a:pt x="48" y="53"/>
                </a:cubicBezTo>
                <a:cubicBezTo>
                  <a:pt x="48" y="52"/>
                  <a:pt x="49" y="50"/>
                  <a:pt x="49" y="48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4"/>
                  <a:pt x="45" y="23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0"/>
                  <a:pt x="39" y="18"/>
                  <a:pt x="36" y="20"/>
                </a:cubicBezTo>
                <a:cubicBezTo>
                  <a:pt x="35" y="16"/>
                  <a:pt x="29" y="16"/>
                  <a:pt x="28" y="20"/>
                </a:cubicBezTo>
                <a:cubicBezTo>
                  <a:pt x="26" y="19"/>
                  <a:pt x="22" y="20"/>
                  <a:pt x="22" y="24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6"/>
                  <a:pt x="19" y="36"/>
                  <a:pt x="17" y="36"/>
                </a:cubicBezTo>
                <a:cubicBezTo>
                  <a:pt x="14" y="37"/>
                  <a:pt x="12" y="40"/>
                  <a:pt x="14" y="43"/>
                </a:cubicBezTo>
                <a:cubicBezTo>
                  <a:pt x="17" y="48"/>
                  <a:pt x="17" y="48"/>
                  <a:pt x="17" y="48"/>
                </a:cubicBezTo>
                <a:close/>
                <a:moveTo>
                  <a:pt x="1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21" y="44"/>
                  <a:pt x="21" y="44"/>
                  <a:pt x="21" y="44"/>
                </a:cubicBezTo>
                <a:cubicBezTo>
                  <a:pt x="22" y="46"/>
                  <a:pt x="25" y="45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2"/>
                  <a:pt x="27" y="22"/>
                  <a:pt x="27" y="2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40"/>
                  <a:pt x="31" y="40"/>
                  <a:pt x="31" y="37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3" y="20"/>
                  <a:pt x="33" y="21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0"/>
                  <a:pt x="37" y="40"/>
                  <a:pt x="37" y="37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2"/>
                  <a:pt x="39" y="22"/>
                  <a:pt x="39" y="24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40"/>
                  <a:pt x="43" y="40"/>
                  <a:pt x="43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5" y="26"/>
                  <a:pt x="45" y="2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50"/>
                  <a:pt x="45" y="51"/>
                  <a:pt x="45" y="52"/>
                </a:cubicBezTo>
                <a:cubicBezTo>
                  <a:pt x="44" y="54"/>
                  <a:pt x="43" y="55"/>
                  <a:pt x="42" y="56"/>
                </a:cubicBezTo>
                <a:cubicBezTo>
                  <a:pt x="42" y="57"/>
                  <a:pt x="41" y="57"/>
                  <a:pt x="40" y="58"/>
                </a:cubicBezTo>
                <a:cubicBezTo>
                  <a:pt x="38" y="59"/>
                  <a:pt x="35" y="60"/>
                  <a:pt x="33" y="59"/>
                </a:cubicBezTo>
                <a:cubicBezTo>
                  <a:pt x="30" y="59"/>
                  <a:pt x="28" y="58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5"/>
                  <a:pt x="24" y="54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0"/>
                  <a:pt x="18" y="39"/>
                  <a:pt x="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1025" y="1077595"/>
            <a:ext cx="4833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简单有趣的玩法</a:t>
            </a:r>
            <a:endParaRPr lang="zh-CN" altLang="en-US" sz="2400" spc="3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字魂181号-飞驰标题体" panose="00000500000000000000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380105" y="421005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/>
      <p:bldP spid="25" grpId="1"/>
      <p:bldP spid="29" grpId="0" bldLvl="0" animBg="1"/>
      <p:bldP spid="29" grpId="1" bldLvl="0" animBg="1"/>
      <p:bldP spid="30" grpId="0"/>
      <p:bldP spid="30" grpId="1"/>
      <p:bldP spid="37" grpId="0" bldLvl="0" animBg="1"/>
      <p:bldP spid="38" grpId="0"/>
      <p:bldP spid="44" grpId="0"/>
      <p:bldP spid="45" grpId="0" bldLvl="0" animBg="1"/>
      <p:bldP spid="46" grpId="0"/>
      <p:bldP spid="59" grpId="0"/>
      <p:bldP spid="80" grpId="0" bldLvl="0" animBg="1"/>
      <p:bldP spid="8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05280" y="3517900"/>
            <a:ext cx="53638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，拧动魔方的角块会发生什么变化？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，其与华容道有什么联系？</a:t>
            </a:r>
            <a:endParaRPr lang="zh-CN" altLang="en-US" sz="14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53235" y="1711325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40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9440" y="1856105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56715" y="2361565"/>
            <a:ext cx="5260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更深的魔方研究</a:t>
            </a:r>
            <a:endParaRPr lang="zh-CN" altLang="en-US" sz="5400" dirty="0">
              <a:solidFill>
                <a:schemeClr val="bg1"/>
              </a:solidFill>
            </a:endParaRPr>
          </a:p>
          <a:p>
            <a:pPr algn="dist"/>
            <a:endParaRPr lang="zh-CN" altLang="en-US" sz="5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97329" y="1676310"/>
            <a:ext cx="3518081" cy="3505380"/>
          </a:xfrm>
          <a:prstGeom prst="rect">
            <a:avLst/>
          </a:prstGeom>
        </p:spPr>
      </p:pic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89890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0"/>
            <a:ext cx="12280265" cy="6907530"/>
          </a:xfrm>
          <a:prstGeom prst="rect">
            <a:avLst/>
          </a:prstGeom>
        </p:spPr>
      </p:pic>
      <p:sp>
        <p:nvSpPr>
          <p:cNvPr id="7" name="文本框"/>
          <p:cNvSpPr>
            <a:spLocks noChangeArrowheads="1"/>
          </p:cNvSpPr>
          <p:nvPr/>
        </p:nvSpPr>
        <p:spPr bwMode="auto">
          <a:xfrm>
            <a:off x="3682365" y="2932747"/>
            <a:ext cx="536448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感谢您的观看</a:t>
            </a:r>
            <a:endParaRPr lang="zh-CN" altLang="en-US" sz="6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文本框 15"/>
          <p:cNvSpPr txBox="1"/>
          <p:nvPr>
            <p:custDataLst>
              <p:tags r:id="rId1"/>
            </p:custDataLst>
          </p:nvPr>
        </p:nvSpPr>
        <p:spPr>
          <a:xfrm>
            <a:off x="5980613" y="256882"/>
            <a:ext cx="3507051" cy="1229784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zh-CN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课程目标：</a:t>
            </a:r>
            <a:endParaRPr lang="zh-CN" altLang="zh-CN" sz="3600" b="1" kern="100" spc="300" dirty="0"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5892800" y="1391285"/>
            <a:ext cx="6723380" cy="18122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到本课程结束时，学生将会：</a:t>
            </a:r>
            <a:endParaRPr lang="zh-CN" altLang="zh-CN" sz="2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了解魔方的基本结构。</a:t>
            </a:r>
            <a:endParaRPr lang="zh-CN" altLang="zh-CN" sz="2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 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掌握基本的魔方转动方法和技巧。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通过练习和互动，能够还原魔方的初始状态。</a:t>
            </a:r>
            <a:endParaRPr lang="zh-CN" altLang="zh-CN" sz="2400" b="1" kern="100" spc="120" dirty="0">
              <a:solidFill>
                <a:srgbClr val="000000">
                  <a:lumMod val="75000"/>
                  <a:lumOff val="25000"/>
                </a:srgbClr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5403073" y="1548028"/>
            <a:ext cx="489898" cy="489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ImportSvg_636886300124129038"/>
          <p:cNvSpPr/>
          <p:nvPr>
            <p:custDataLst>
              <p:tags r:id="rId4"/>
            </p:custDataLst>
          </p:nvPr>
        </p:nvSpPr>
        <p:spPr>
          <a:xfrm>
            <a:off x="5501481" y="1645801"/>
            <a:ext cx="293082" cy="293082"/>
          </a:xfrm>
          <a:custGeom>
            <a:avLst/>
            <a:gdLst/>
            <a:ahLst/>
            <a:cxnLst/>
            <a:rect l="l" t="t" r="r" b="b"/>
            <a:pathLst>
              <a:path w="13004801" h="13004801">
                <a:moveTo>
                  <a:pt x="7721600" y="13004800"/>
                </a:moveTo>
                <a:cubicBezTo>
                  <a:pt x="4023360" y="13004800"/>
                  <a:pt x="4023360" y="12842240"/>
                  <a:pt x="3535680" y="12517120"/>
                </a:cubicBezTo>
                <a:cubicBezTo>
                  <a:pt x="3291840" y="12354560"/>
                  <a:pt x="2844800" y="12192000"/>
                  <a:pt x="1178560" y="12110720"/>
                </a:cubicBezTo>
                <a:cubicBezTo>
                  <a:pt x="1056640" y="12110720"/>
                  <a:pt x="934720" y="12070080"/>
                  <a:pt x="853440" y="11948160"/>
                </a:cubicBezTo>
                <a:cubicBezTo>
                  <a:pt x="853440" y="11907520"/>
                  <a:pt x="0" y="10688320"/>
                  <a:pt x="0" y="8737600"/>
                </a:cubicBezTo>
                <a:cubicBezTo>
                  <a:pt x="0" y="6827520"/>
                  <a:pt x="609600" y="5933440"/>
                  <a:pt x="609600" y="5892800"/>
                </a:cubicBezTo>
                <a:cubicBezTo>
                  <a:pt x="690880" y="5770880"/>
                  <a:pt x="812800" y="5689600"/>
                  <a:pt x="975360" y="5689600"/>
                </a:cubicBezTo>
                <a:cubicBezTo>
                  <a:pt x="2357120" y="5689600"/>
                  <a:pt x="4267200" y="3942080"/>
                  <a:pt x="5527040" y="894080"/>
                </a:cubicBezTo>
                <a:cubicBezTo>
                  <a:pt x="5730240" y="365760"/>
                  <a:pt x="5770880" y="0"/>
                  <a:pt x="6583680" y="0"/>
                </a:cubicBezTo>
                <a:cubicBezTo>
                  <a:pt x="7030720" y="0"/>
                  <a:pt x="7559040" y="325120"/>
                  <a:pt x="7802880" y="772160"/>
                </a:cubicBezTo>
                <a:cubicBezTo>
                  <a:pt x="8331200" y="1625600"/>
                  <a:pt x="8046720" y="3495040"/>
                  <a:pt x="7802880" y="4511040"/>
                </a:cubicBezTo>
                <a:cubicBezTo>
                  <a:pt x="8656320" y="4511040"/>
                  <a:pt x="10160000" y="4511040"/>
                  <a:pt x="10891520" y="4511040"/>
                </a:cubicBezTo>
                <a:cubicBezTo>
                  <a:pt x="11907520" y="4511040"/>
                  <a:pt x="12557761" y="5120640"/>
                  <a:pt x="12598400" y="5974080"/>
                </a:cubicBezTo>
                <a:cubicBezTo>
                  <a:pt x="12598400" y="6258559"/>
                  <a:pt x="12557760" y="6624320"/>
                  <a:pt x="12476480" y="6827520"/>
                </a:cubicBezTo>
                <a:cubicBezTo>
                  <a:pt x="12679680" y="7030720"/>
                  <a:pt x="12964161" y="7396480"/>
                  <a:pt x="13004800" y="7802880"/>
                </a:cubicBezTo>
                <a:cubicBezTo>
                  <a:pt x="13004800" y="8371839"/>
                  <a:pt x="12639040" y="8778239"/>
                  <a:pt x="12435840" y="9022080"/>
                </a:cubicBezTo>
                <a:cubicBezTo>
                  <a:pt x="12476480" y="9184639"/>
                  <a:pt x="12598400" y="9387839"/>
                  <a:pt x="12598400" y="9631680"/>
                </a:cubicBezTo>
                <a:cubicBezTo>
                  <a:pt x="12557760" y="10241280"/>
                  <a:pt x="12070080" y="10647680"/>
                  <a:pt x="11785600" y="10891520"/>
                </a:cubicBezTo>
                <a:cubicBezTo>
                  <a:pt x="11826240" y="11054080"/>
                  <a:pt x="11826240" y="11379200"/>
                  <a:pt x="11785600" y="11623039"/>
                </a:cubicBezTo>
                <a:cubicBezTo>
                  <a:pt x="11541760" y="12598400"/>
                  <a:pt x="10078720" y="13004800"/>
                  <a:pt x="7721600" y="13004800"/>
                </a:cubicBezTo>
                <a:close/>
                <a:moveTo>
                  <a:pt x="1381760" y="11257280"/>
                </a:moveTo>
                <a:cubicBezTo>
                  <a:pt x="2844800" y="11379200"/>
                  <a:pt x="3616960" y="11541760"/>
                  <a:pt x="4023360" y="11866880"/>
                </a:cubicBezTo>
                <a:cubicBezTo>
                  <a:pt x="4348480" y="12110720"/>
                  <a:pt x="4307840" y="12192000"/>
                  <a:pt x="7721600" y="12192000"/>
                </a:cubicBezTo>
                <a:cubicBezTo>
                  <a:pt x="8778240" y="12192000"/>
                  <a:pt x="10810240" y="12151360"/>
                  <a:pt x="10972800" y="11419840"/>
                </a:cubicBezTo>
                <a:cubicBezTo>
                  <a:pt x="11054080" y="11135360"/>
                  <a:pt x="10728960" y="10850880"/>
                  <a:pt x="10728960" y="10850880"/>
                </a:cubicBezTo>
                <a:cubicBezTo>
                  <a:pt x="10647680" y="10647680"/>
                  <a:pt x="10728960" y="10403840"/>
                  <a:pt x="10932160" y="10322561"/>
                </a:cubicBezTo>
                <a:cubicBezTo>
                  <a:pt x="10932160" y="10322561"/>
                  <a:pt x="11744960" y="10038080"/>
                  <a:pt x="11744960" y="9591041"/>
                </a:cubicBezTo>
                <a:cubicBezTo>
                  <a:pt x="11744960" y="9306561"/>
                  <a:pt x="11541760" y="9144001"/>
                  <a:pt x="11541760" y="9103361"/>
                </a:cubicBezTo>
                <a:cubicBezTo>
                  <a:pt x="11419840" y="8900161"/>
                  <a:pt x="11460480" y="8656320"/>
                  <a:pt x="11663680" y="8534401"/>
                </a:cubicBezTo>
                <a:cubicBezTo>
                  <a:pt x="11663680" y="8534401"/>
                  <a:pt x="12191999" y="8209281"/>
                  <a:pt x="12191999" y="7762241"/>
                </a:cubicBezTo>
                <a:cubicBezTo>
                  <a:pt x="12191999" y="7437121"/>
                  <a:pt x="11744959" y="7193281"/>
                  <a:pt x="11704319" y="7152641"/>
                </a:cubicBezTo>
                <a:cubicBezTo>
                  <a:pt x="11623039" y="7112001"/>
                  <a:pt x="11541759" y="6990081"/>
                  <a:pt x="11501119" y="6868161"/>
                </a:cubicBezTo>
                <a:cubicBezTo>
                  <a:pt x="11460479" y="6746241"/>
                  <a:pt x="11501119" y="6624320"/>
                  <a:pt x="11582399" y="6543041"/>
                </a:cubicBezTo>
                <a:cubicBezTo>
                  <a:pt x="11582399" y="6543041"/>
                  <a:pt x="11785599" y="6217921"/>
                  <a:pt x="11785599" y="5892801"/>
                </a:cubicBezTo>
                <a:cubicBezTo>
                  <a:pt x="11785599" y="5242561"/>
                  <a:pt x="11054080" y="5201921"/>
                  <a:pt x="10891519" y="5201921"/>
                </a:cubicBezTo>
                <a:cubicBezTo>
                  <a:pt x="9875519" y="5201921"/>
                  <a:pt x="7233919" y="5201921"/>
                  <a:pt x="7233919" y="5201921"/>
                </a:cubicBezTo>
                <a:cubicBezTo>
                  <a:pt x="7111999" y="5201921"/>
                  <a:pt x="6949439" y="5120641"/>
                  <a:pt x="6908799" y="5039361"/>
                </a:cubicBezTo>
                <a:cubicBezTo>
                  <a:pt x="6827519" y="4917441"/>
                  <a:pt x="6827519" y="4795521"/>
                  <a:pt x="6868159" y="4673601"/>
                </a:cubicBezTo>
                <a:cubicBezTo>
                  <a:pt x="7274559" y="3535681"/>
                  <a:pt x="7477759" y="1747521"/>
                  <a:pt x="7111999" y="1137921"/>
                </a:cubicBezTo>
                <a:cubicBezTo>
                  <a:pt x="7030720" y="975360"/>
                  <a:pt x="6990080" y="812800"/>
                  <a:pt x="6583680" y="812800"/>
                </a:cubicBezTo>
                <a:cubicBezTo>
                  <a:pt x="6543040" y="812800"/>
                  <a:pt x="6380480" y="853440"/>
                  <a:pt x="6258560" y="1178560"/>
                </a:cubicBezTo>
                <a:cubicBezTo>
                  <a:pt x="4917440" y="4429760"/>
                  <a:pt x="2885440" y="6299200"/>
                  <a:pt x="1219200" y="6461760"/>
                </a:cubicBezTo>
                <a:cubicBezTo>
                  <a:pt x="1056640" y="6786880"/>
                  <a:pt x="812800" y="7477760"/>
                  <a:pt x="812800" y="8696960"/>
                </a:cubicBezTo>
                <a:cubicBezTo>
                  <a:pt x="812800" y="9997440"/>
                  <a:pt x="1219200" y="10932160"/>
                  <a:pt x="1381760" y="1125728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文本框 15"/>
          <p:cNvSpPr txBox="1"/>
          <p:nvPr>
            <p:custDataLst>
              <p:tags r:id="rId5"/>
            </p:custDataLst>
          </p:nvPr>
        </p:nvSpPr>
        <p:spPr>
          <a:xfrm>
            <a:off x="6158230" y="3674745"/>
            <a:ext cx="3495040" cy="577850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zh-CN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学习目标：</a:t>
            </a:r>
            <a:endParaRPr lang="zh-CN" altLang="zh-CN" sz="36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</a:pPr>
            <a:endParaRPr lang="zh-CN" altLang="zh-CN" sz="36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6"/>
            </p:custDataLst>
          </p:nvPr>
        </p:nvSpPr>
        <p:spPr>
          <a:xfrm>
            <a:off x="6059805" y="4154170"/>
            <a:ext cx="5288915" cy="17570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到课程结束时，学生将学会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魔方的基本结构和组成部分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基本的魔方转动方法和公式。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还原魔方的步骤和策略。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2400" kern="100" spc="120" dirty="0">
              <a:solidFill>
                <a:srgbClr val="000000">
                  <a:lumMod val="50000"/>
                  <a:lumOff val="50000"/>
                </a:srgb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>
            <p:custDataLst>
              <p:tags r:id="rId7"/>
            </p:custDataLst>
          </p:nvPr>
        </p:nvSpPr>
        <p:spPr>
          <a:xfrm>
            <a:off x="5668503" y="4154045"/>
            <a:ext cx="489898" cy="489898"/>
          </a:xfrm>
          <a:prstGeom prst="ellipse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A-图片 3" descr="几何拼接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9867" r="9867"/>
          <a:stretch>
            <a:fillRect/>
          </a:stretch>
        </p:blipFill>
        <p:spPr>
          <a:xfrm>
            <a:off x="1535836" y="-492919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PA-图片 5" descr="剪纸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6293" b="6293"/>
          <a:stretch>
            <a:fillRect/>
          </a:stretch>
        </p:blipFill>
        <p:spPr>
          <a:xfrm>
            <a:off x="1535836" y="-2722136"/>
            <a:ext cx="190500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7" name="PA_ImportSvg_636886300124129038"/>
          <p:cNvSpPr/>
          <p:nvPr>
            <p:custDataLst>
              <p:tags r:id="rId12"/>
            </p:custDataLst>
          </p:nvPr>
        </p:nvSpPr>
        <p:spPr>
          <a:xfrm>
            <a:off x="5766911" y="4252476"/>
            <a:ext cx="293082" cy="293082"/>
          </a:xfrm>
          <a:custGeom>
            <a:avLst/>
            <a:gdLst/>
            <a:ahLst/>
            <a:cxnLst/>
            <a:rect l="l" t="t" r="r" b="b"/>
            <a:pathLst>
              <a:path w="13004801" h="13004801">
                <a:moveTo>
                  <a:pt x="7721600" y="13004800"/>
                </a:moveTo>
                <a:cubicBezTo>
                  <a:pt x="4023360" y="13004800"/>
                  <a:pt x="4023360" y="12842240"/>
                  <a:pt x="3535680" y="12517120"/>
                </a:cubicBezTo>
                <a:cubicBezTo>
                  <a:pt x="3291840" y="12354560"/>
                  <a:pt x="2844800" y="12192000"/>
                  <a:pt x="1178560" y="12110720"/>
                </a:cubicBezTo>
                <a:cubicBezTo>
                  <a:pt x="1056640" y="12110720"/>
                  <a:pt x="934720" y="12070080"/>
                  <a:pt x="853440" y="11948160"/>
                </a:cubicBezTo>
                <a:cubicBezTo>
                  <a:pt x="853440" y="11907520"/>
                  <a:pt x="0" y="10688320"/>
                  <a:pt x="0" y="8737600"/>
                </a:cubicBezTo>
                <a:cubicBezTo>
                  <a:pt x="0" y="6827520"/>
                  <a:pt x="609600" y="5933440"/>
                  <a:pt x="609600" y="5892800"/>
                </a:cubicBezTo>
                <a:cubicBezTo>
                  <a:pt x="690880" y="5770880"/>
                  <a:pt x="812800" y="5689600"/>
                  <a:pt x="975360" y="5689600"/>
                </a:cubicBezTo>
                <a:cubicBezTo>
                  <a:pt x="2357120" y="5689600"/>
                  <a:pt x="4267200" y="3942080"/>
                  <a:pt x="5527040" y="894080"/>
                </a:cubicBezTo>
                <a:cubicBezTo>
                  <a:pt x="5730240" y="365760"/>
                  <a:pt x="5770880" y="0"/>
                  <a:pt x="6583680" y="0"/>
                </a:cubicBezTo>
                <a:cubicBezTo>
                  <a:pt x="7030720" y="0"/>
                  <a:pt x="7559040" y="325120"/>
                  <a:pt x="7802880" y="772160"/>
                </a:cubicBezTo>
                <a:cubicBezTo>
                  <a:pt x="8331200" y="1625600"/>
                  <a:pt x="8046720" y="3495040"/>
                  <a:pt x="7802880" y="4511040"/>
                </a:cubicBezTo>
                <a:cubicBezTo>
                  <a:pt x="8656320" y="4511040"/>
                  <a:pt x="10160000" y="4511040"/>
                  <a:pt x="10891520" y="4511040"/>
                </a:cubicBezTo>
                <a:cubicBezTo>
                  <a:pt x="11907520" y="4511040"/>
                  <a:pt x="12557761" y="5120640"/>
                  <a:pt x="12598400" y="5974080"/>
                </a:cubicBezTo>
                <a:cubicBezTo>
                  <a:pt x="12598400" y="6258559"/>
                  <a:pt x="12557760" y="6624320"/>
                  <a:pt x="12476480" y="6827520"/>
                </a:cubicBezTo>
                <a:cubicBezTo>
                  <a:pt x="12679680" y="7030720"/>
                  <a:pt x="12964161" y="7396480"/>
                  <a:pt x="13004800" y="7802880"/>
                </a:cubicBezTo>
                <a:cubicBezTo>
                  <a:pt x="13004800" y="8371839"/>
                  <a:pt x="12639040" y="8778239"/>
                  <a:pt x="12435840" y="9022080"/>
                </a:cubicBezTo>
                <a:cubicBezTo>
                  <a:pt x="12476480" y="9184639"/>
                  <a:pt x="12598400" y="9387839"/>
                  <a:pt x="12598400" y="9631680"/>
                </a:cubicBezTo>
                <a:cubicBezTo>
                  <a:pt x="12557760" y="10241280"/>
                  <a:pt x="12070080" y="10647680"/>
                  <a:pt x="11785600" y="10891520"/>
                </a:cubicBezTo>
                <a:cubicBezTo>
                  <a:pt x="11826240" y="11054080"/>
                  <a:pt x="11826240" y="11379200"/>
                  <a:pt x="11785600" y="11623039"/>
                </a:cubicBezTo>
                <a:cubicBezTo>
                  <a:pt x="11541760" y="12598400"/>
                  <a:pt x="10078720" y="13004800"/>
                  <a:pt x="7721600" y="13004800"/>
                </a:cubicBezTo>
                <a:close/>
                <a:moveTo>
                  <a:pt x="1381760" y="11257280"/>
                </a:moveTo>
                <a:cubicBezTo>
                  <a:pt x="2844800" y="11379200"/>
                  <a:pt x="3616960" y="11541760"/>
                  <a:pt x="4023360" y="11866880"/>
                </a:cubicBezTo>
                <a:cubicBezTo>
                  <a:pt x="4348480" y="12110720"/>
                  <a:pt x="4307840" y="12192000"/>
                  <a:pt x="7721600" y="12192000"/>
                </a:cubicBezTo>
                <a:cubicBezTo>
                  <a:pt x="8778240" y="12192000"/>
                  <a:pt x="10810240" y="12151360"/>
                  <a:pt x="10972800" y="11419840"/>
                </a:cubicBezTo>
                <a:cubicBezTo>
                  <a:pt x="11054080" y="11135360"/>
                  <a:pt x="10728960" y="10850880"/>
                  <a:pt x="10728960" y="10850880"/>
                </a:cubicBezTo>
                <a:cubicBezTo>
                  <a:pt x="10647680" y="10647680"/>
                  <a:pt x="10728960" y="10403840"/>
                  <a:pt x="10932160" y="10322561"/>
                </a:cubicBezTo>
                <a:cubicBezTo>
                  <a:pt x="10932160" y="10322561"/>
                  <a:pt x="11744960" y="10038080"/>
                  <a:pt x="11744960" y="9591041"/>
                </a:cubicBezTo>
                <a:cubicBezTo>
                  <a:pt x="11744960" y="9306561"/>
                  <a:pt x="11541760" y="9144001"/>
                  <a:pt x="11541760" y="9103361"/>
                </a:cubicBezTo>
                <a:cubicBezTo>
                  <a:pt x="11419840" y="8900161"/>
                  <a:pt x="11460480" y="8656320"/>
                  <a:pt x="11663680" y="8534401"/>
                </a:cubicBezTo>
                <a:cubicBezTo>
                  <a:pt x="11663680" y="8534401"/>
                  <a:pt x="12191999" y="8209281"/>
                  <a:pt x="12191999" y="7762241"/>
                </a:cubicBezTo>
                <a:cubicBezTo>
                  <a:pt x="12191999" y="7437121"/>
                  <a:pt x="11744959" y="7193281"/>
                  <a:pt x="11704319" y="7152641"/>
                </a:cubicBezTo>
                <a:cubicBezTo>
                  <a:pt x="11623039" y="7112001"/>
                  <a:pt x="11541759" y="6990081"/>
                  <a:pt x="11501119" y="6868161"/>
                </a:cubicBezTo>
                <a:cubicBezTo>
                  <a:pt x="11460479" y="6746241"/>
                  <a:pt x="11501119" y="6624320"/>
                  <a:pt x="11582399" y="6543041"/>
                </a:cubicBezTo>
                <a:cubicBezTo>
                  <a:pt x="11582399" y="6543041"/>
                  <a:pt x="11785599" y="6217921"/>
                  <a:pt x="11785599" y="5892801"/>
                </a:cubicBezTo>
                <a:cubicBezTo>
                  <a:pt x="11785599" y="5242561"/>
                  <a:pt x="11054080" y="5201921"/>
                  <a:pt x="10891519" y="5201921"/>
                </a:cubicBezTo>
                <a:cubicBezTo>
                  <a:pt x="9875519" y="5201921"/>
                  <a:pt x="7233919" y="5201921"/>
                  <a:pt x="7233919" y="5201921"/>
                </a:cubicBezTo>
                <a:cubicBezTo>
                  <a:pt x="7111999" y="5201921"/>
                  <a:pt x="6949439" y="5120641"/>
                  <a:pt x="6908799" y="5039361"/>
                </a:cubicBezTo>
                <a:cubicBezTo>
                  <a:pt x="6827519" y="4917441"/>
                  <a:pt x="6827519" y="4795521"/>
                  <a:pt x="6868159" y="4673601"/>
                </a:cubicBezTo>
                <a:cubicBezTo>
                  <a:pt x="7274559" y="3535681"/>
                  <a:pt x="7477759" y="1747521"/>
                  <a:pt x="7111999" y="1137921"/>
                </a:cubicBezTo>
                <a:cubicBezTo>
                  <a:pt x="7030720" y="975360"/>
                  <a:pt x="6990080" y="812800"/>
                  <a:pt x="6583680" y="812800"/>
                </a:cubicBezTo>
                <a:cubicBezTo>
                  <a:pt x="6543040" y="812800"/>
                  <a:pt x="6380480" y="853440"/>
                  <a:pt x="6258560" y="1178560"/>
                </a:cubicBezTo>
                <a:cubicBezTo>
                  <a:pt x="4917440" y="4429760"/>
                  <a:pt x="2885440" y="6299200"/>
                  <a:pt x="1219200" y="6461760"/>
                </a:cubicBezTo>
                <a:cubicBezTo>
                  <a:pt x="1056640" y="6786880"/>
                  <a:pt x="812800" y="7477760"/>
                  <a:pt x="812800" y="8696960"/>
                </a:cubicBezTo>
                <a:cubicBezTo>
                  <a:pt x="812800" y="9997440"/>
                  <a:pt x="1219200" y="10932160"/>
                  <a:pt x="1381760" y="1125728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" name="PA-图片 3" descr="C:\Users\38643\Desktop\OIP-C.jpgOIP-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4114" r="4114"/>
          <a:stretch>
            <a:fillRect/>
          </a:stretch>
        </p:blipFill>
        <p:spPr>
          <a:xfrm>
            <a:off x="1535836" y="-51507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PA-图片 3" descr="C:\Users\38643\Desktop\3285978833_681293279.jpg3285978833_68129327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804681" y="1691984"/>
            <a:ext cx="3367341" cy="3367341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PA-图片 3" descr="C:\Users\38643\Desktop\201601261302296414.jpg2016012613022964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1535836" y="5361355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6" name="PA-图片 3" descr="C:\Users\38643\Desktop\1968270011_1742542577.jpg1968270011_174254257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1535836" y="756841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PA-图片 3" descr="C:\Users\38643\Desktop\2561195972_1180587119.jpg2561195972_11805871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13933" r="13933"/>
          <a:stretch>
            <a:fillRect/>
          </a:stretch>
        </p:blipFill>
        <p:spPr>
          <a:xfrm>
            <a:off x="1535836" y="9775478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000"/>
                            </p:stCondLst>
                            <p:childTnLst>
                              <p:par>
                                <p:cTn id="2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8000"/>
                            </p:stCondLst>
                            <p:childTnLst>
                              <p:par>
                                <p:cTn id="3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9000"/>
                            </p:stCondLst>
                            <p:childTnLst>
                              <p:par>
                                <p:cTn id="34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6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7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0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74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8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22000"/>
                            </p:stCondLst>
                            <p:childTnLst>
                              <p:par>
                                <p:cTn id="8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85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24000"/>
                            </p:stCondLst>
                            <p:childTnLst>
                              <p:par>
                                <p:cTn id="88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9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26000"/>
                            </p:stCondLst>
                            <p:childTnLst>
                              <p:par>
                                <p:cTn id="9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27000"/>
                            </p:stCondLst>
                            <p:childTnLst>
                              <p:par>
                                <p:cTn id="9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0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1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32000"/>
                            </p:stCondLst>
                            <p:childTnLst>
                              <p:par>
                                <p:cTn id="11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097"/>
                                          </p:val>
                                        </p:tav>
                                        <p:tav tm="100000">
                                          <p:val>
                                            <p:fltVal val="0.204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2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2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 animBg="1"/>
      <p:bldP spid="50" grpId="0" animBg="1"/>
      <p:bldP spid="54" grpId="0"/>
      <p:bldP spid="55" grpId="0"/>
      <p:bldP spid="56" grpId="0" animBg="1"/>
      <p:bldP spid="7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12065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1900" y="1823085"/>
            <a:ext cx="1065085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魔方，又叫鲁比克方块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(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sym typeface="+mn-ea"/>
              </a:rPr>
              <a:t>Rubik'sCube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，最早是由匈牙利布达佩斯建筑学院鲁比克教授于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1974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年发明的机械益智玩具。通常意义下的魔方，是指狭义的三阶魔方。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effectLst/>
                <a:latin typeface="Helvetica Neue"/>
                <a:sym typeface="+mn-ea"/>
              </a:rPr>
              <a:t>魔方与华容道、法国的单身贵族（独立钻石棋）并称为智力游戏界的三大不可思议。</a:t>
            </a:r>
            <a:endParaRPr lang="en-US" altLang="zh-CN" sz="1600" b="0" i="0" dirty="0">
              <a:solidFill>
                <a:schemeClr val="bg1">
                  <a:lumMod val="95000"/>
                </a:schemeClr>
              </a:solidFill>
              <a:effectLst/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Helvetica Neue"/>
                <a:sym typeface="+mn-ea"/>
              </a:rPr>
              <a:t>(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Helvetica Neue"/>
                <a:sym typeface="+mn-ea"/>
              </a:rPr>
              <a:t>魔方与华容道本质上十分相似！）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Helvetica Neue"/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Helvetica Neue"/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Helvetica Neue"/>
                <a:sym typeface="+mn-ea"/>
              </a:rPr>
              <a:t>问题：如何还原魔方</a:t>
            </a:r>
            <a:endParaRPr lang="en-US" altLang="zh-CN" sz="1600" dirty="0">
              <a:solidFill>
                <a:schemeClr val="bg1"/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三阶魔方，为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3×3×3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的立方体结构，由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26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个色块组成。三阶魔方，通过旋转，总共有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43,252,003,274,489,856,000 ≈ 4.3×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19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次方）种变化。</a:t>
            </a:r>
            <a:endParaRPr lang="en-US" altLang="zh-CN" sz="16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/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Helvetica Neue"/>
                <a:sym typeface="+mn-ea"/>
              </a:rPr>
              <a:t>变化如此之多，是否有规律可循？我们需要先了解魔方的结构。</a:t>
            </a:r>
            <a:endParaRPr lang="en-US" altLang="zh-CN" sz="1600" dirty="0">
              <a:solidFill>
                <a:schemeClr val="bg1"/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1900" y="337820"/>
            <a:ext cx="912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800" y="337820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31900" y="896620"/>
            <a:ext cx="52603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sym typeface="+mn-ea"/>
              </a:rPr>
              <a:t>魔方简介</a:t>
            </a:r>
            <a:endParaRPr lang="zh-CN" altLang="en-US" sz="6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0" grpId="0" uiExpand="1" build="p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748504" y="3068894"/>
            <a:ext cx="10709531" cy="0"/>
          </a:xfrm>
          <a:prstGeom prst="line">
            <a:avLst/>
          </a:prstGeom>
          <a:ln w="38100">
            <a:solidFill>
              <a:srgbClr val="2886AA"/>
            </a:solidFill>
          </a:ln>
        </p:spPr>
        <p:style>
          <a:lnRef idx="1">
            <a:srgbClr val="4F81BD"/>
          </a:lnRef>
          <a:fillRef idx="0">
            <a:srgbClr val="4F81BD"/>
          </a:fillRef>
          <a:effectRef idx="0">
            <a:srgbClr val="4F81BD"/>
          </a:effectRef>
          <a:fontRef idx="minor">
            <a:sysClr val="windowText" lastClr="000000"/>
          </a:fontRef>
        </p:style>
      </p:cxnSp>
      <p:sp>
        <p:nvSpPr>
          <p:cNvPr id="27" name="文本框 26"/>
          <p:cNvSpPr txBox="1"/>
          <p:nvPr/>
        </p:nvSpPr>
        <p:spPr>
          <a:xfrm>
            <a:off x="3940810" y="1786890"/>
            <a:ext cx="3453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ym typeface="+mn-ea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魔方结构</a:t>
            </a:r>
            <a:endParaRPr lang="zh-CN" altLang="en-US" sz="3600" dirty="0"/>
          </a:p>
          <a:p>
            <a:pPr algn="r"/>
            <a:endParaRPr lang="zh-CN" altLang="en-US" sz="3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06805" y="3255010"/>
            <a:ext cx="2597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中心轴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endParaRPr lang="zh-CN" altLang="en-US" sz="32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61305" y="3255010"/>
            <a:ext cx="6574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中心快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个，棱块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12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个，角块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endParaRPr lang="zh-CN" altLang="en-US" sz="32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4540" y="3942080"/>
            <a:ext cx="3853815" cy="231584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18355" y="3942080"/>
            <a:ext cx="6684010" cy="2315210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380105" y="421005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3942080"/>
            <a:ext cx="2030730" cy="2330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3942080"/>
            <a:ext cx="3796030" cy="231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472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690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4365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7395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7" grpId="0" uiExpand="1" build="p"/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3380105" y="421005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63"/>
          <p:cNvSpPr>
            <a:spLocks noChangeArrowheads="1"/>
          </p:cNvSpPr>
          <p:nvPr/>
        </p:nvSpPr>
        <p:spPr bwMode="auto">
          <a:xfrm>
            <a:off x="752202" y="1752059"/>
            <a:ext cx="725593" cy="738726"/>
          </a:xfrm>
          <a:prstGeom prst="ellipse">
            <a:avLst/>
          </a:prstGeom>
          <a:solidFill>
            <a:srgbClr val="2886AA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69" y="1946197"/>
            <a:ext cx="395550" cy="380866"/>
            <a:chOff x="8134849" y="3131854"/>
            <a:chExt cx="489450" cy="464509"/>
          </a:xfrm>
        </p:grpSpPr>
        <p:sp>
          <p:nvSpPr>
            <p:cNvPr id="11" name="4"/>
            <p:cNvSpPr/>
            <p:nvPr/>
          </p:nvSpPr>
          <p:spPr bwMode="auto">
            <a:xfrm>
              <a:off x="8190965" y="3131854"/>
              <a:ext cx="221344" cy="205755"/>
            </a:xfrm>
            <a:custGeom>
              <a:avLst/>
              <a:gdLst>
                <a:gd name="T0" fmla="*/ 78 w 78"/>
                <a:gd name="T1" fmla="*/ 13 h 72"/>
                <a:gd name="T2" fmla="*/ 64 w 78"/>
                <a:gd name="T3" fmla="*/ 72 h 72"/>
                <a:gd name="T4" fmla="*/ 0 w 78"/>
                <a:gd name="T5" fmla="*/ 68 h 72"/>
                <a:gd name="T6" fmla="*/ 15 w 78"/>
                <a:gd name="T7" fmla="*/ 13 h 72"/>
                <a:gd name="T8" fmla="*/ 78 w 78"/>
                <a:gd name="T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2">
                  <a:moveTo>
                    <a:pt x="78" y="13"/>
                  </a:moveTo>
                  <a:cubicBezTo>
                    <a:pt x="76" y="36"/>
                    <a:pt x="68" y="52"/>
                    <a:pt x="64" y="72"/>
                  </a:cubicBezTo>
                  <a:cubicBezTo>
                    <a:pt x="46" y="65"/>
                    <a:pt x="22" y="61"/>
                    <a:pt x="0" y="68"/>
                  </a:cubicBezTo>
                  <a:cubicBezTo>
                    <a:pt x="5" y="49"/>
                    <a:pt x="11" y="32"/>
                    <a:pt x="15" y="13"/>
                  </a:cubicBezTo>
                  <a:cubicBezTo>
                    <a:pt x="31" y="0"/>
                    <a:pt x="61" y="5"/>
                    <a:pt x="78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5"/>
            <p:cNvSpPr/>
            <p:nvPr/>
          </p:nvSpPr>
          <p:spPr bwMode="auto">
            <a:xfrm>
              <a:off x="8396720" y="3200439"/>
              <a:ext cx="227579" cy="199520"/>
            </a:xfrm>
            <a:custGeom>
              <a:avLst/>
              <a:gdLst>
                <a:gd name="T0" fmla="*/ 17 w 80"/>
                <a:gd name="T1" fmla="*/ 0 h 70"/>
                <a:gd name="T2" fmla="*/ 80 w 80"/>
                <a:gd name="T3" fmla="*/ 4 h 70"/>
                <a:gd name="T4" fmla="*/ 63 w 80"/>
                <a:gd name="T5" fmla="*/ 61 h 70"/>
                <a:gd name="T6" fmla="*/ 0 w 80"/>
                <a:gd name="T7" fmla="*/ 57 h 70"/>
                <a:gd name="T8" fmla="*/ 17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7" y="0"/>
                  </a:moveTo>
                  <a:cubicBezTo>
                    <a:pt x="33" y="9"/>
                    <a:pt x="59" y="10"/>
                    <a:pt x="80" y="4"/>
                  </a:cubicBezTo>
                  <a:cubicBezTo>
                    <a:pt x="74" y="22"/>
                    <a:pt x="70" y="43"/>
                    <a:pt x="63" y="61"/>
                  </a:cubicBezTo>
                  <a:cubicBezTo>
                    <a:pt x="46" y="70"/>
                    <a:pt x="13" y="69"/>
                    <a:pt x="0" y="57"/>
                  </a:cubicBezTo>
                  <a:cubicBezTo>
                    <a:pt x="5" y="37"/>
                    <a:pt x="11" y="18"/>
                    <a:pt x="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6"/>
            <p:cNvSpPr/>
            <p:nvPr/>
          </p:nvSpPr>
          <p:spPr bwMode="auto">
            <a:xfrm>
              <a:off x="8134849" y="3334493"/>
              <a:ext cx="224460" cy="202639"/>
            </a:xfrm>
            <a:custGeom>
              <a:avLst/>
              <a:gdLst>
                <a:gd name="T0" fmla="*/ 78 w 78"/>
                <a:gd name="T1" fmla="*/ 12 h 71"/>
                <a:gd name="T2" fmla="*/ 64 w 78"/>
                <a:gd name="T3" fmla="*/ 71 h 71"/>
                <a:gd name="T4" fmla="*/ 0 w 78"/>
                <a:gd name="T5" fmla="*/ 67 h 71"/>
                <a:gd name="T6" fmla="*/ 15 w 78"/>
                <a:gd name="T7" fmla="*/ 10 h 71"/>
                <a:gd name="T8" fmla="*/ 78 w 78"/>
                <a:gd name="T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78" y="12"/>
                  </a:moveTo>
                  <a:cubicBezTo>
                    <a:pt x="75" y="33"/>
                    <a:pt x="67" y="49"/>
                    <a:pt x="64" y="71"/>
                  </a:cubicBezTo>
                  <a:cubicBezTo>
                    <a:pt x="45" y="62"/>
                    <a:pt x="21" y="56"/>
                    <a:pt x="0" y="67"/>
                  </a:cubicBezTo>
                  <a:cubicBezTo>
                    <a:pt x="3" y="45"/>
                    <a:pt x="10" y="29"/>
                    <a:pt x="15" y="10"/>
                  </a:cubicBezTo>
                  <a:cubicBezTo>
                    <a:pt x="31" y="0"/>
                    <a:pt x="64" y="3"/>
                    <a:pt x="7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7"/>
            <p:cNvSpPr/>
            <p:nvPr/>
          </p:nvSpPr>
          <p:spPr bwMode="auto">
            <a:xfrm>
              <a:off x="8340605" y="3390608"/>
              <a:ext cx="227579" cy="205755"/>
            </a:xfrm>
            <a:custGeom>
              <a:avLst/>
              <a:gdLst>
                <a:gd name="T0" fmla="*/ 17 w 80"/>
                <a:gd name="T1" fmla="*/ 0 h 72"/>
                <a:gd name="T2" fmla="*/ 80 w 80"/>
                <a:gd name="T3" fmla="*/ 4 h 72"/>
                <a:gd name="T4" fmla="*/ 63 w 80"/>
                <a:gd name="T5" fmla="*/ 61 h 72"/>
                <a:gd name="T6" fmla="*/ 0 w 80"/>
                <a:gd name="T7" fmla="*/ 59 h 72"/>
                <a:gd name="T8" fmla="*/ 17 w 8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2">
                  <a:moveTo>
                    <a:pt x="17" y="0"/>
                  </a:moveTo>
                  <a:cubicBezTo>
                    <a:pt x="33" y="12"/>
                    <a:pt x="60" y="12"/>
                    <a:pt x="80" y="4"/>
                  </a:cubicBezTo>
                  <a:cubicBezTo>
                    <a:pt x="74" y="23"/>
                    <a:pt x="69" y="43"/>
                    <a:pt x="63" y="61"/>
                  </a:cubicBezTo>
                  <a:cubicBezTo>
                    <a:pt x="47" y="72"/>
                    <a:pt x="15" y="71"/>
                    <a:pt x="0" y="59"/>
                  </a:cubicBezTo>
                  <a:cubicBezTo>
                    <a:pt x="4" y="38"/>
                    <a:pt x="10" y="18"/>
                    <a:pt x="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601106" y="4652877"/>
            <a:ext cx="760091" cy="796461"/>
          </a:xfrm>
          <a:prstGeom prst="ellipse">
            <a:avLst/>
          </a:prstGeom>
          <a:solidFill>
            <a:srgbClr val="2886AA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3"/>
          <p:cNvSpPr/>
          <p:nvPr/>
        </p:nvSpPr>
        <p:spPr bwMode="auto">
          <a:xfrm>
            <a:off x="752190" y="4844319"/>
            <a:ext cx="352237" cy="413494"/>
          </a:xfrm>
          <a:custGeom>
            <a:avLst/>
            <a:gdLst>
              <a:gd name="T0" fmla="*/ 130 w 145"/>
              <a:gd name="T1" fmla="*/ 3 h 163"/>
              <a:gd name="T2" fmla="*/ 61 w 145"/>
              <a:gd name="T3" fmla="*/ 24 h 163"/>
              <a:gd name="T4" fmla="*/ 46 w 145"/>
              <a:gd name="T5" fmla="*/ 43 h 163"/>
              <a:gd name="T6" fmla="*/ 46 w 145"/>
              <a:gd name="T7" fmla="*/ 115 h 163"/>
              <a:gd name="T8" fmla="*/ 46 w 145"/>
              <a:gd name="T9" fmla="*/ 116 h 163"/>
              <a:gd name="T10" fmla="*/ 30 w 145"/>
              <a:gd name="T11" fmla="*/ 114 h 163"/>
              <a:gd name="T12" fmla="*/ 0 w 145"/>
              <a:gd name="T13" fmla="*/ 142 h 163"/>
              <a:gd name="T14" fmla="*/ 30 w 145"/>
              <a:gd name="T15" fmla="*/ 161 h 163"/>
              <a:gd name="T16" fmla="*/ 58 w 145"/>
              <a:gd name="T17" fmla="*/ 133 h 163"/>
              <a:gd name="T18" fmla="*/ 58 w 145"/>
              <a:gd name="T19" fmla="*/ 71 h 163"/>
              <a:gd name="T20" fmla="*/ 65 w 145"/>
              <a:gd name="T21" fmla="*/ 63 h 163"/>
              <a:gd name="T22" fmla="*/ 126 w 145"/>
              <a:gd name="T23" fmla="*/ 44 h 163"/>
              <a:gd name="T24" fmla="*/ 133 w 145"/>
              <a:gd name="T25" fmla="*/ 48 h 163"/>
              <a:gd name="T26" fmla="*/ 133 w 145"/>
              <a:gd name="T27" fmla="*/ 98 h 163"/>
              <a:gd name="T28" fmla="*/ 133 w 145"/>
              <a:gd name="T29" fmla="*/ 98 h 163"/>
              <a:gd name="T30" fmla="*/ 116 w 145"/>
              <a:gd name="T31" fmla="*/ 96 h 163"/>
              <a:gd name="T32" fmla="*/ 86 w 145"/>
              <a:gd name="T33" fmla="*/ 123 h 163"/>
              <a:gd name="T34" fmla="*/ 116 w 145"/>
              <a:gd name="T35" fmla="*/ 142 h 163"/>
              <a:gd name="T36" fmla="*/ 145 w 145"/>
              <a:gd name="T37" fmla="*/ 115 h 163"/>
              <a:gd name="T38" fmla="*/ 145 w 145"/>
              <a:gd name="T39" fmla="*/ 13 h 163"/>
              <a:gd name="T40" fmla="*/ 130 w 145"/>
              <a:gd name="T41" fmla="*/ 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5" h="163">
                <a:moveTo>
                  <a:pt x="130" y="3"/>
                </a:moveTo>
                <a:cubicBezTo>
                  <a:pt x="61" y="24"/>
                  <a:pt x="61" y="24"/>
                  <a:pt x="61" y="24"/>
                </a:cubicBezTo>
                <a:cubicBezTo>
                  <a:pt x="53" y="26"/>
                  <a:pt x="46" y="35"/>
                  <a:pt x="46" y="43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1" y="113"/>
                  <a:pt x="30" y="114"/>
                </a:cubicBezTo>
                <a:cubicBezTo>
                  <a:pt x="14" y="116"/>
                  <a:pt x="0" y="129"/>
                  <a:pt x="0" y="142"/>
                </a:cubicBezTo>
                <a:cubicBezTo>
                  <a:pt x="0" y="155"/>
                  <a:pt x="14" y="163"/>
                  <a:pt x="30" y="161"/>
                </a:cubicBezTo>
                <a:cubicBezTo>
                  <a:pt x="46" y="159"/>
                  <a:pt x="58" y="147"/>
                  <a:pt x="58" y="133"/>
                </a:cubicBezTo>
                <a:cubicBezTo>
                  <a:pt x="58" y="133"/>
                  <a:pt x="58" y="77"/>
                  <a:pt x="58" y="71"/>
                </a:cubicBezTo>
                <a:cubicBezTo>
                  <a:pt x="58" y="66"/>
                  <a:pt x="65" y="63"/>
                  <a:pt x="65" y="63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6" y="44"/>
                  <a:pt x="133" y="42"/>
                  <a:pt x="133" y="48"/>
                </a:cubicBezTo>
                <a:cubicBezTo>
                  <a:pt x="133" y="54"/>
                  <a:pt x="133" y="98"/>
                  <a:pt x="133" y="98"/>
                </a:cubicBezTo>
                <a:cubicBezTo>
                  <a:pt x="133" y="98"/>
                  <a:pt x="133" y="98"/>
                  <a:pt x="133" y="98"/>
                </a:cubicBezTo>
                <a:cubicBezTo>
                  <a:pt x="133" y="98"/>
                  <a:pt x="127" y="94"/>
                  <a:pt x="116" y="96"/>
                </a:cubicBezTo>
                <a:cubicBezTo>
                  <a:pt x="99" y="98"/>
                  <a:pt x="86" y="110"/>
                  <a:pt x="86" y="123"/>
                </a:cubicBezTo>
                <a:cubicBezTo>
                  <a:pt x="86" y="136"/>
                  <a:pt x="99" y="144"/>
                  <a:pt x="116" y="142"/>
                </a:cubicBezTo>
                <a:cubicBezTo>
                  <a:pt x="132" y="140"/>
                  <a:pt x="145" y="128"/>
                  <a:pt x="145" y="115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5"/>
                  <a:pt x="139" y="0"/>
                  <a:pt x="130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20190" y="1880870"/>
            <a:ext cx="535368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基本转动符号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R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（右）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L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（左）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U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（上）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D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（下）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F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（前）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（后）</a:t>
            </a:r>
            <a:endParaRPr lang="zh-CN" altLang="en-US" sz="16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77433" y="4652688"/>
            <a:ext cx="382931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基础练习：复原魔方的白色面。</a:t>
            </a:r>
            <a:endParaRPr lang="zh-CN" altLang="en-US" spc="3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77645" y="5182235"/>
            <a:ext cx="454152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提示：先复原十字（四个棱块），再复原</a:t>
            </a: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个角块</a:t>
            </a:r>
            <a:endParaRPr lang="zh-CN" altLang="en-US" sz="1400" spc="3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3564255"/>
            <a:ext cx="7258685" cy="33210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1300" y="558800"/>
            <a:ext cx="265811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ym typeface="+mn-ea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魔方转动</a:t>
            </a:r>
            <a:endParaRPr lang="zh-CN" altLang="en-US" sz="4000" dirty="0">
              <a:solidFill>
                <a:schemeClr val="bg1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40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9005" y="1880870"/>
            <a:ext cx="4772025" cy="3154680"/>
          </a:xfrm>
          <a:prstGeom prst="rect">
            <a:avLst/>
          </a:prstGeom>
        </p:spPr>
      </p:pic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5" grpId="0" bldLvl="0" animBg="1"/>
      <p:bldP spid="16" grpId="0" bldLvl="0" animBg="1"/>
      <p:bldP spid="22" grpId="0"/>
      <p:bldP spid="23" grpId="0"/>
      <p:bldP spid="24" grpId="0"/>
      <p:bldP spid="3" grpId="0"/>
      <p:bldP spid="9" grpId="1" animBg="1"/>
      <p:bldP spid="15" grpId="1" animBg="1"/>
      <p:bldP spid="16" grpId="1" animBg="1"/>
      <p:bldP spid="22" grpId="1"/>
      <p:bldP spid="23" grpId="1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84580" y="1424305"/>
            <a:ext cx="10022840" cy="512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我们需要使用魔方的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个基本转动来还原魔方，最简单的逻辑是按照打乱魔方的顺序逆序操作就行了，然而这太受限制了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……….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我们需要找到魔方转动的本质，其实就是涂色面的重新排列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!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比如说，我们把前面顺时针转动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90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度，在我们的视角来看，侧面共有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12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个涂色面交换了位置，而前面有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个涂色面交换了位置（中心快没变）。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那么分析打乱魔方的过程：就是把原有的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54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 ×9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）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个涂色面的排列顺序打乱的过程。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研究一般的排列，比如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个完全不同的小球排成一列。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 B C D E F 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我们把从一种排列变为另一种排列的过程称为置换 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能想到的最简单的置换方式就是交换两个小球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比如从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 B C D E F G </a:t>
            </a:r>
            <a:r>
              <a:rPr lang="en-US" altLang="zh-CN" sz="1600" dirty="0">
                <a:solidFill>
                  <a:schemeClr val="bg1"/>
                </a:solidFill>
                <a:sym typeface="Wingdings" panose="05000000000000000000" pitchFamily="2" charset="2"/>
              </a:rPr>
              <a:t>  B A C D E F 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回到魔方，魔方要进行一系列的置换（也就是转动）来变为原来的排列顺序。有没有一种方法可以只重新排列几个特定的涂色块，保持其他块的排列不变呢？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4760" y="167640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40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925" y="337820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3765" y="555625"/>
            <a:ext cx="46704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ym typeface="+mn-ea"/>
              </a:rPr>
              <a:t> </a:t>
            </a:r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魔方还原</a:t>
            </a:r>
            <a:endParaRPr lang="zh-CN" altLang="en-US" sz="5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0194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127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075972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1450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2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16171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26648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2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45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0759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27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19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45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0759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64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1617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7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7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7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75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75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4" grpId="0" animBg="1"/>
      <p:bldP spid="11" grpId="1"/>
      <p:bldP spid="4" grpId="1" animBg="1"/>
      <p:bldP spid="5" grpId="1"/>
      <p:bldP spid="4" grpId="2" animBg="1"/>
      <p:bldP spid="11" grpId="2"/>
      <p:bldP spid="4" grpId="3" animBg="1"/>
      <p:bldP spid="11" grpId="3"/>
      <p:bldP spid="5" grpId="2"/>
      <p:bldP spid="10" grpId="0" bldLvl="0" build="allAtOnce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793230" y="1468755"/>
            <a:ext cx="5398770" cy="3511550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31770" y="522605"/>
            <a:ext cx="8813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魔方转换机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—commutator (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换位子）</a:t>
            </a:r>
            <a:endParaRPr lang="zh-CN" altLang="en-US" sz="32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64206" y="1767526"/>
            <a:ext cx="3503693" cy="92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魔方转换机方法可以实现三个色块之间重新排列），而不影响其他色块</a:t>
            </a:r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64310" y="3145790"/>
            <a:ext cx="4254500" cy="92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操作顺序 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 B A’ B’(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其中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是不同转动操作的复合），比如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URL,B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DFL…</a:t>
            </a:r>
            <a:endParaRPr lang="en-US" altLang="zh-CN" sz="16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grpSp>
        <p:nvGrpSpPr>
          <p:cNvPr id="25" name="Group 35"/>
          <p:cNvGrpSpPr/>
          <p:nvPr/>
        </p:nvGrpSpPr>
        <p:grpSpPr>
          <a:xfrm>
            <a:off x="869250" y="1811020"/>
            <a:ext cx="624270" cy="624205"/>
            <a:chOff x="4720346" y="1211193"/>
            <a:chExt cx="1360019" cy="1359877"/>
          </a:xfrm>
          <a:solidFill>
            <a:srgbClr val="2886AA"/>
          </a:solidFill>
        </p:grpSpPr>
        <p:sp>
          <p:nvSpPr>
            <p:cNvPr id="26" name="Oval 28"/>
            <p:cNvSpPr/>
            <p:nvPr/>
          </p:nvSpPr>
          <p:spPr>
            <a:xfrm>
              <a:off x="4720488" y="1211193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"/>
            <p:cNvSpPr/>
            <p:nvPr/>
          </p:nvSpPr>
          <p:spPr>
            <a:xfrm>
              <a:off x="4720346" y="1451076"/>
              <a:ext cx="1232886" cy="100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01</a:t>
              </a:r>
              <a:endParaRPr lang="en-US" sz="2400" b="1" dirty="0">
                <a:solidFill>
                  <a:srgbClr val="FFFFFF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0" name="Group 35"/>
          <p:cNvGrpSpPr/>
          <p:nvPr/>
        </p:nvGrpSpPr>
        <p:grpSpPr>
          <a:xfrm>
            <a:off x="840105" y="3145790"/>
            <a:ext cx="624205" cy="624205"/>
            <a:chOff x="4656852" y="1331548"/>
            <a:chExt cx="1359877" cy="1359877"/>
          </a:xfrm>
          <a:solidFill>
            <a:srgbClr val="2886AA"/>
          </a:solidFill>
        </p:grpSpPr>
        <p:sp>
          <p:nvSpPr>
            <p:cNvPr id="33" name="Oval 28"/>
            <p:cNvSpPr/>
            <p:nvPr/>
          </p:nvSpPr>
          <p:spPr>
            <a:xfrm>
              <a:off x="4656852" y="1331548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"/>
            <p:cNvSpPr/>
            <p:nvPr/>
          </p:nvSpPr>
          <p:spPr>
            <a:xfrm>
              <a:off x="4720347" y="1451075"/>
              <a:ext cx="1232888" cy="100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02</a:t>
              </a:r>
              <a:endParaRPr lang="en-US" sz="2400" b="1" dirty="0">
                <a:solidFill>
                  <a:srgbClr val="FFFFFF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64310" y="4423410"/>
            <a:ext cx="4584700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A’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是什么？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-&gt;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操作的逆序，若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URL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，则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‘为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L’R’U’;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defTabSz="285750">
              <a:lnSpc>
                <a:spcPct val="170000"/>
              </a:lnSpc>
            </a:pP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Group 35"/>
          <p:cNvGrpSpPr/>
          <p:nvPr/>
        </p:nvGrpSpPr>
        <p:grpSpPr>
          <a:xfrm>
            <a:off x="840105" y="4469765"/>
            <a:ext cx="624205" cy="624205"/>
            <a:chOff x="4656852" y="1331548"/>
            <a:chExt cx="1359877" cy="1359877"/>
          </a:xfrm>
          <a:solidFill>
            <a:srgbClr val="2886AA"/>
          </a:solidFill>
        </p:grpSpPr>
        <p:sp>
          <p:nvSpPr>
            <p:cNvPr id="9" name="Oval 28"/>
            <p:cNvSpPr/>
            <p:nvPr/>
          </p:nvSpPr>
          <p:spPr>
            <a:xfrm>
              <a:off x="4656852" y="1331548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"/>
            <p:cNvSpPr/>
            <p:nvPr/>
          </p:nvSpPr>
          <p:spPr>
            <a:xfrm>
              <a:off x="4720347" y="1451075"/>
              <a:ext cx="1232888" cy="100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03</a:t>
              </a:r>
              <a:endParaRPr lang="en-US" sz="2400" b="1" dirty="0">
                <a:solidFill>
                  <a:srgbClr val="FFFFFF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 flipH="1">
            <a:off x="3380105" y="421005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255" y="1689100"/>
            <a:ext cx="5958205" cy="3404870"/>
          </a:xfrm>
          <a:prstGeom prst="rect">
            <a:avLst/>
          </a:prstGeom>
        </p:spPr>
      </p:pic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15570" y="421640"/>
            <a:ext cx="11591925" cy="39935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文本框"/>
          <p:cNvSpPr txBox="1"/>
          <p:nvPr/>
        </p:nvSpPr>
        <p:spPr>
          <a:xfrm>
            <a:off x="599440" y="421640"/>
            <a:ext cx="10262235" cy="388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类似于刚刚举的例子，魔方的转化多出的是一些限制（即进行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操作的时候不能影响到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实现的置换）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先假设我们处理的三个色块为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X,Y,Z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（三者不在同一层）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,X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原来的位置，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也到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原来的位置的置换，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引入术语，交换位：（作为中间的桥梁，在上个例子中为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，这里为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Y)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直达层：开始时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于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应与同一层，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经过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步操作到达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的位置的这一层。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交换步骤（不能破坏直达层）：实现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原来的位置的步骤。</a:t>
            </a:r>
            <a:endParaRPr lang="zh-CN" altLang="en-US" sz="2000" spc="300" dirty="0">
              <a:solidFill>
                <a:schemeClr val="bg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60" name="圆形"/>
          <p:cNvSpPr>
            <a:spLocks noEditPoints="1"/>
          </p:cNvSpPr>
          <p:nvPr/>
        </p:nvSpPr>
        <p:spPr bwMode="auto">
          <a:xfrm>
            <a:off x="4605619" y="4470685"/>
            <a:ext cx="238044" cy="238044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rgbClr val="2886A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1" name="圆形"/>
          <p:cNvSpPr>
            <a:spLocks noEditPoints="1"/>
          </p:cNvSpPr>
          <p:nvPr/>
        </p:nvSpPr>
        <p:spPr bwMode="auto">
          <a:xfrm>
            <a:off x="6993560" y="4463700"/>
            <a:ext cx="238044" cy="238044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rgbClr val="2886A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909770" y="4306536"/>
            <a:ext cx="2174875" cy="1063932"/>
            <a:chOff x="6695905" y="3436986"/>
            <a:chExt cx="2773321" cy="1063932"/>
          </a:xfrm>
        </p:grpSpPr>
        <p:sp>
          <p:nvSpPr>
            <p:cNvPr id="63" name="文本框"/>
            <p:cNvSpPr txBox="1"/>
            <p:nvPr/>
          </p:nvSpPr>
          <p:spPr>
            <a:xfrm>
              <a:off x="6695905" y="3436986"/>
              <a:ext cx="2773321" cy="6673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id-ID" sz="4000" kern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6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第一步</a:t>
              </a:r>
              <a:endParaRPr kumimoji="0" lang="zh-CN" altLang="en-US" sz="160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文本框"/>
            <p:cNvSpPr txBox="1"/>
            <p:nvPr/>
          </p:nvSpPr>
          <p:spPr>
            <a:xfrm>
              <a:off x="6697697" y="3838713"/>
              <a:ext cx="2551543" cy="6622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2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在直达层上完成</a:t>
              </a:r>
              <a:r>
                <a:rPr lang="en-US" altLang="zh-CN" dirty="0">
                  <a:solidFill>
                    <a:schemeClr val="bg1"/>
                  </a:solidFill>
                  <a:sym typeface="+mn-ea"/>
                </a:rPr>
                <a:t>X</a:t>
              </a: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到</a:t>
              </a:r>
              <a:r>
                <a:rPr lang="en-US" altLang="zh-CN" dirty="0">
                  <a:solidFill>
                    <a:schemeClr val="bg1"/>
                  </a:solidFill>
                  <a:sym typeface="+mn-ea"/>
                </a:rPr>
                <a:t>Y</a:t>
              </a: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的操作（记为</a:t>
              </a:r>
              <a:r>
                <a:rPr lang="en-US" altLang="zh-CN" dirty="0">
                  <a:solidFill>
                    <a:schemeClr val="bg1"/>
                  </a:solidFill>
                  <a:sym typeface="+mn-ea"/>
                </a:rPr>
                <a:t>A</a:t>
              </a: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）</a:t>
              </a:r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83552" y="4306536"/>
            <a:ext cx="2615204" cy="1063932"/>
            <a:chOff x="6695905" y="3436986"/>
            <a:chExt cx="3334812" cy="1063932"/>
          </a:xfrm>
        </p:grpSpPr>
        <p:sp>
          <p:nvSpPr>
            <p:cNvPr id="66" name="文本框"/>
            <p:cNvSpPr txBox="1"/>
            <p:nvPr/>
          </p:nvSpPr>
          <p:spPr>
            <a:xfrm>
              <a:off x="6695905" y="3436986"/>
              <a:ext cx="3334812" cy="66747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id-ID" sz="4000" kern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6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第二步</a:t>
              </a:r>
              <a:endParaRPr kumimoji="0" lang="zh-CN" altLang="en-US" sz="160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文本框"/>
            <p:cNvSpPr txBox="1"/>
            <p:nvPr/>
          </p:nvSpPr>
          <p:spPr>
            <a:xfrm>
              <a:off x="6697697" y="3838713"/>
              <a:ext cx="2498520" cy="6622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2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完成交换步骤（记为</a:t>
              </a:r>
              <a:r>
                <a:rPr lang="en-US" altLang="zh-CN" dirty="0">
                  <a:solidFill>
                    <a:schemeClr val="bg1"/>
                  </a:solidFill>
                  <a:sym typeface="+mn-ea"/>
                </a:rPr>
                <a:t>B</a:t>
              </a:r>
              <a:r>
                <a:rPr lang="zh-CN" altLang="en-US" dirty="0">
                  <a:solidFill>
                    <a:schemeClr val="bg1"/>
                  </a:solidFill>
                  <a:sym typeface="+mn-ea"/>
                </a:rPr>
                <a:t>）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lvl="0">
                <a:lnSpc>
                  <a:spcPct val="200000"/>
                </a:lnSpc>
                <a:spcBef>
                  <a:spcPts val="0"/>
                </a:spcBef>
              </a:pPr>
              <a:endPara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圆形"/>
          <p:cNvSpPr>
            <a:spLocks noEditPoints="1"/>
          </p:cNvSpPr>
          <p:nvPr/>
        </p:nvSpPr>
        <p:spPr bwMode="auto">
          <a:xfrm>
            <a:off x="9478950" y="4464335"/>
            <a:ext cx="238044" cy="238044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rgbClr val="2886A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68942" y="4307171"/>
            <a:ext cx="2615204" cy="1063932"/>
            <a:chOff x="6695905" y="3436986"/>
            <a:chExt cx="3334812" cy="1063932"/>
          </a:xfrm>
        </p:grpSpPr>
        <p:sp>
          <p:nvSpPr>
            <p:cNvPr id="5" name="文本框"/>
            <p:cNvSpPr txBox="1"/>
            <p:nvPr/>
          </p:nvSpPr>
          <p:spPr>
            <a:xfrm>
              <a:off x="6695905" y="3436986"/>
              <a:ext cx="3334812" cy="66747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id-ID" sz="4000" kern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6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第三步</a:t>
              </a:r>
              <a:endParaRPr kumimoji="0" lang="zh-CN" altLang="en-US" sz="160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文本框"/>
            <p:cNvSpPr txBox="1"/>
            <p:nvPr/>
          </p:nvSpPr>
          <p:spPr>
            <a:xfrm>
              <a:off x="6697697" y="3838713"/>
              <a:ext cx="2498520" cy="6622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200000"/>
                </a:lnSpc>
                <a:spcBef>
                  <a:spcPts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sym typeface="+mn-ea"/>
                </a:rPr>
                <a:t>做</a:t>
              </a:r>
              <a:r>
                <a:rPr lang="en-US" altLang="zh-CN" sz="1400" dirty="0">
                  <a:solidFill>
                    <a:schemeClr val="bg1"/>
                  </a:solidFill>
                  <a:sym typeface="+mn-ea"/>
                </a:rPr>
                <a:t>A’B</a:t>
              </a:r>
              <a:r>
                <a:rPr lang="en-US" altLang="zh-CN" sz="900" dirty="0">
                  <a:sym typeface="+mn-ea"/>
                </a:rPr>
                <a:t>’</a:t>
              </a:r>
              <a:endParaRPr lang="en-US" altLang="zh-CN" sz="900" dirty="0"/>
            </a:p>
            <a:p>
              <a:pPr lvl="0">
                <a:lnSpc>
                  <a:spcPct val="200000"/>
                </a:lnSpc>
                <a:spcBef>
                  <a:spcPts val="0"/>
                </a:spcBef>
              </a:pPr>
              <a:endPara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H="1">
            <a:off x="3380105" y="421005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6873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873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682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53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894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92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68323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8723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87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92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833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8723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683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60" grpId="0" animBg="1"/>
      <p:bldP spid="61" grpId="0" animBg="1"/>
      <p:bldP spid="60" grpId="1" animBg="1"/>
      <p:bldP spid="3" grpId="0" animBg="1"/>
      <p:bldP spid="60" grpId="2" animBg="1"/>
      <p:bldP spid="61" grpId="1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53465" y="1666240"/>
            <a:ext cx="941641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，先准备魔方结构，实现第一层的复原（注意这里还不需要运用到转换机），预计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分钟</a:t>
            </a:r>
            <a:endParaRPr lang="en-US" altLang="zh-CN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，运用转换机实现第二层棱块的复原（建议手写出操作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B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分别是什么，然后写出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‘，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B’,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便于操作），预计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分钟</a:t>
            </a:r>
            <a:endParaRPr lang="en-US" altLang="zh-CN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，运用转换机实现第三层棱块的复原，角块的复原），预计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分钟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做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的时候，出现了问题，即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X,Y,Z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出现在了同一层，这使得转换机不能使用，我们需要做一些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set up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（准备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来使得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X,Y,Z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不在同一层，再继续操作，牢记最后还要再做一遍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set up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‘来抵消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set up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2030" y="192405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40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92405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2030" y="721360"/>
            <a:ext cx="80740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sym typeface="+mn-ea"/>
              </a:rPr>
              <a:t>操作练习，熟练运用</a:t>
            </a:r>
            <a:endParaRPr lang="zh-CN" altLang="en-US" sz="6600" dirty="0">
              <a:solidFill>
                <a:schemeClr val="bg1"/>
              </a:solidFill>
            </a:endParaRPr>
          </a:p>
          <a:p>
            <a:pPr algn="dist"/>
            <a:endParaRPr lang="zh-CN" altLang="en-US" sz="6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0" grpId="0" uiExpand="1" build="p"/>
      <p:bldP spid="10" grpId="1"/>
    </p:bldLst>
  </p:timing>
</p:sld>
</file>

<file path=ppt/tags/tag1.xml><?xml version="1.0" encoding="utf-8"?>
<p:tagLst xmlns:p="http://schemas.openxmlformats.org/presentationml/2006/main">
  <p:tag name="KSO_WM_DECORATE_SHAPE_ID" val="3"/>
</p:tagLst>
</file>

<file path=ppt/tags/tag10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00548_1*ζ_h_d*1_1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1.xml><?xml version="1.0" encoding="utf-8"?>
<p:tagLst xmlns:p="http://schemas.openxmlformats.org/presentationml/2006/main">
  <p:tag name="KSO_WM_UNIT_DIAGRAM_MODELTYPE" val="flashPicture"/>
  <p:tag name="KSO_WM_UNIT_VALUE" val="935*93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diagram20200548_1*ζ_h_d*1_2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2"/>
  <p:tag name="KSO_WM_TEMPLATE_CATEGORY" val="diagram"/>
  <p:tag name="KSO_WM_TEMPLATE_INDEX" val="20200548"/>
  <p:tag name="KSO_WM_UNIT_LAYERLEVEL" val="1"/>
  <p:tag name="KSO_WM_TAG_VERSION" val="1.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diagram20200548_1*ζ_h_d*1_3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4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diagram20200548_1*ζ_h_d*1_4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5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diagram20200548_1*ζ_h_d*1_5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6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diagram20200548_1*ζ_h_d*1_6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7.xml><?xml version="1.0" encoding="utf-8"?>
<p:tagLst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diagram20200548_1*ζ_h_d*1_7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8.xml><?xml version="1.0" encoding="utf-8"?>
<p:tagLst xmlns:p="http://schemas.openxmlformats.org/presentationml/2006/main">
  <p:tag name="KSO_WM_SLIDE_ID" val="diagram20200548_1"/>
  <p:tag name="KSO_WM_TEMPLATE_SUBCATEGORY" val="10"/>
  <p:tag name="KSO_WM_SLIDE_TYPE" val="text"/>
  <p:tag name="KSO_WM_SLIDE_SUBTYPE" val="picTxt"/>
  <p:tag name="KSO_WM_SLIDE_ITEM_CNT" val="3"/>
  <p:tag name="KSO_WM_SLIDE_INDEX" val="1"/>
  <p:tag name="KSO_WM_SLIDE_SIZE" val="369.165*612.713"/>
  <p:tag name="KSO_WM_SLIDE_POSITION" val="73.4995*-39.357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8"/>
  <p:tag name="KSO_WM_SLIDE_LAYOUT" val="a_f_ζ"/>
  <p:tag name="KSO_WM_SLIDE_LAYOUT_CNT" val="1_5_1"/>
  <p:tag name="KSO_WM_UNIT_FLASH_PICTURE_TYPE" val="2"/>
</p:tagLst>
</file>

<file path=ppt/tags/tag19.xml><?xml version="1.0" encoding="utf-8"?>
<p:tagLst xmlns:p="http://schemas.openxmlformats.org/presentationml/2006/main">
  <p:tag name="KSO_WM_UNIT_PLACING_PICTURE_USER_VIEWPORT" val="{&quot;height&quot;:5520.283464566929,&quot;width&quot;:5540.285039370078}"/>
</p:tagLst>
</file>

<file path=ppt/tags/tag2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2"/>
</p:tagLst>
</file>

<file path=ppt/tags/tag20.xml><?xml version="1.0" encoding="utf-8"?>
<p:tagLst xmlns:p="http://schemas.openxmlformats.org/presentationml/2006/main">
  <p:tag name="COMMONDATA" val="eyJjb3VudCI6MywiaGRpZCI6ImY3NGE5YTBhNjc4ODY0ZWNjMzQ2OWFiYjczYTZkZmRjIiwidXNlckNvdW50IjozfQ=="/>
</p:tagLst>
</file>

<file path=ppt/tags/tag3.xml><?xml version="1.0" encoding="utf-8"?>
<p:tagLst xmlns:p="http://schemas.openxmlformats.org/presentationml/2006/main">
  <p:tag name="KSO_WM_UNIT_ISCONTENTSTITLE" val="0"/>
  <p:tag name="KSO_WM_UNIT_PRESET_TEXT" val="多图垂直&#13;中心轮播动画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a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2"/>
  <p:tag name="KSO_WM_TEMPLATE_CATEGORY" val="diagram"/>
  <p:tag name="KSO_WM_TEMPLATE_INDEX" val="20200548"/>
  <p:tag name="KSO_WM_UNIT_LAYERLEVEL" val="1"/>
  <p:tag name="KSO_WM_TAG_VERSION" val="1.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2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3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3"/>
  <p:tag name="KSO_WM_TEMPLATE_CATEGORY" val="diagram"/>
  <p:tag name="KSO_WM_TEMPLATE_INDEX" val="20200548"/>
  <p:tag name="KSO_WM_UNIT_LAYERLEVEL" val="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WPS 演示</Application>
  <PresentationFormat>宽屏</PresentationFormat>
  <Paragraphs>155</Paragraphs>
  <Slides>12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等线</vt:lpstr>
      <vt:lpstr>字魂181号-飞驰标题体</vt:lpstr>
      <vt:lpstr>汉仪长宋简</vt:lpstr>
      <vt:lpstr>微软雅黑</vt:lpstr>
      <vt:lpstr>Open Sans</vt:lpstr>
      <vt:lpstr>Segoe Print</vt:lpstr>
      <vt:lpstr>Lato</vt:lpstr>
      <vt:lpstr>Calibri</vt:lpstr>
      <vt:lpstr>Arial Unicode MS</vt:lpstr>
      <vt:lpstr>Times New Roman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麦田</dc:creator>
  <cp:lastModifiedBy>浴火重生</cp:lastModifiedBy>
  <cp:revision>8</cp:revision>
  <dcterms:created xsi:type="dcterms:W3CDTF">2020-09-12T11:47:00Z</dcterms:created>
  <dcterms:modified xsi:type="dcterms:W3CDTF">2024-07-14T09:32:24Z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KSOTemplateUUID">
    <vt:lpwstr>v1.0_mb_u4oi6S7hIerIyBevwJ2ELg==</vt:lpwstr>
  </property>
  <property fmtid="{D5CDD505-2E9C-101B-9397-08002B2CF9AE}" pid="4" name="ICV">
    <vt:lpwstr>0E38DAB275E2464CA6A5E336F93F468F</vt:lpwstr>
  </property>
</Properties>
</file>